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5"/>
  </p:notesMasterIdLst>
  <p:sldIdLst>
    <p:sldId id="256" r:id="rId2"/>
    <p:sldId id="257" r:id="rId3"/>
    <p:sldId id="258" r:id="rId4"/>
    <p:sldId id="275" r:id="rId5"/>
    <p:sldId id="259" r:id="rId6"/>
    <p:sldId id="276" r:id="rId7"/>
    <p:sldId id="277" r:id="rId8"/>
    <p:sldId id="278" r:id="rId9"/>
    <p:sldId id="279" r:id="rId10"/>
    <p:sldId id="260" r:id="rId11"/>
    <p:sldId id="280" r:id="rId12"/>
    <p:sldId id="281" r:id="rId13"/>
    <p:sldId id="282" r:id="rId14"/>
    <p:sldId id="286" r:id="rId15"/>
    <p:sldId id="283" r:id="rId16"/>
    <p:sldId id="261" r:id="rId17"/>
    <p:sldId id="262" r:id="rId18"/>
    <p:sldId id="284" r:id="rId19"/>
    <p:sldId id="263" r:id="rId20"/>
    <p:sldId id="287" r:id="rId21"/>
    <p:sldId id="288" r:id="rId22"/>
    <p:sldId id="289" r:id="rId23"/>
    <p:sldId id="290" r:id="rId24"/>
    <p:sldId id="291" r:id="rId25"/>
    <p:sldId id="292" r:id="rId26"/>
    <p:sldId id="293" r:id="rId27"/>
    <p:sldId id="294" r:id="rId28"/>
    <p:sldId id="295" r:id="rId29"/>
    <p:sldId id="296" r:id="rId30"/>
    <p:sldId id="265" r:id="rId31"/>
    <p:sldId id="308" r:id="rId32"/>
    <p:sldId id="340" r:id="rId33"/>
    <p:sldId id="341" r:id="rId34"/>
    <p:sldId id="342" r:id="rId35"/>
    <p:sldId id="343" r:id="rId36"/>
    <p:sldId id="363" r:id="rId37"/>
    <p:sldId id="367" r:id="rId38"/>
    <p:sldId id="368" r:id="rId39"/>
    <p:sldId id="369" r:id="rId40"/>
    <p:sldId id="383" r:id="rId41"/>
    <p:sldId id="399" r:id="rId42"/>
    <p:sldId id="400" r:id="rId43"/>
    <p:sldId id="266" r:id="rId44"/>
    <p:sldId id="300" r:id="rId45"/>
    <p:sldId id="301" r:id="rId46"/>
    <p:sldId id="302" r:id="rId47"/>
    <p:sldId id="303" r:id="rId48"/>
    <p:sldId id="304" r:id="rId49"/>
    <p:sldId id="305" r:id="rId50"/>
    <p:sldId id="306" r:id="rId51"/>
    <p:sldId id="307" r:id="rId52"/>
    <p:sldId id="267"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268" r:id="rId79"/>
    <p:sldId id="346" r:id="rId80"/>
    <p:sldId id="347" r:id="rId81"/>
    <p:sldId id="348" r:id="rId82"/>
    <p:sldId id="349" r:id="rId83"/>
    <p:sldId id="350" r:id="rId84"/>
    <p:sldId id="351" r:id="rId85"/>
    <p:sldId id="352" r:id="rId86"/>
    <p:sldId id="353" r:id="rId87"/>
    <p:sldId id="354" r:id="rId88"/>
    <p:sldId id="355" r:id="rId89"/>
    <p:sldId id="359" r:id="rId90"/>
    <p:sldId id="360" r:id="rId91"/>
    <p:sldId id="361" r:id="rId92"/>
    <p:sldId id="362" r:id="rId93"/>
    <p:sldId id="269" r:id="rId94"/>
    <p:sldId id="370" r:id="rId95"/>
    <p:sldId id="371" r:id="rId96"/>
    <p:sldId id="372" r:id="rId97"/>
    <p:sldId id="373" r:id="rId98"/>
    <p:sldId id="374" r:id="rId99"/>
    <p:sldId id="375" r:id="rId100"/>
    <p:sldId id="376" r:id="rId101"/>
    <p:sldId id="377" r:id="rId102"/>
    <p:sldId id="378" r:id="rId103"/>
    <p:sldId id="379" r:id="rId104"/>
    <p:sldId id="380" r:id="rId105"/>
    <p:sldId id="381" r:id="rId106"/>
    <p:sldId id="382" r:id="rId107"/>
    <p:sldId id="270" r:id="rId108"/>
    <p:sldId id="384" r:id="rId109"/>
    <p:sldId id="385" r:id="rId110"/>
    <p:sldId id="386" r:id="rId111"/>
    <p:sldId id="387" r:id="rId112"/>
    <p:sldId id="388" r:id="rId113"/>
    <p:sldId id="389" r:id="rId114"/>
    <p:sldId id="390" r:id="rId115"/>
    <p:sldId id="391" r:id="rId116"/>
    <p:sldId id="392" r:id="rId117"/>
    <p:sldId id="393" r:id="rId118"/>
    <p:sldId id="394" r:id="rId119"/>
    <p:sldId id="395" r:id="rId120"/>
    <p:sldId id="396" r:id="rId121"/>
    <p:sldId id="397" r:id="rId122"/>
    <p:sldId id="398" r:id="rId123"/>
    <p:sldId id="271" r:id="rId124"/>
    <p:sldId id="401" r:id="rId125"/>
    <p:sldId id="402" r:id="rId126"/>
    <p:sldId id="403" r:id="rId127"/>
    <p:sldId id="404" r:id="rId128"/>
    <p:sldId id="405" r:id="rId129"/>
    <p:sldId id="406" r:id="rId130"/>
    <p:sldId id="413" r:id="rId131"/>
    <p:sldId id="414" r:id="rId132"/>
    <p:sldId id="415" r:id="rId133"/>
    <p:sldId id="416" r:id="rId134"/>
    <p:sldId id="417" r:id="rId135"/>
    <p:sldId id="418" r:id="rId136"/>
    <p:sldId id="419" r:id="rId137"/>
    <p:sldId id="420" r:id="rId138"/>
    <p:sldId id="421" r:id="rId139"/>
    <p:sldId id="422" r:id="rId140"/>
    <p:sldId id="423" r:id="rId141"/>
    <p:sldId id="424" r:id="rId142"/>
    <p:sldId id="425" r:id="rId143"/>
    <p:sldId id="426" r:id="rId144"/>
    <p:sldId id="427" r:id="rId145"/>
    <p:sldId id="428" r:id="rId146"/>
    <p:sldId id="429" r:id="rId147"/>
    <p:sldId id="430" r:id="rId148"/>
    <p:sldId id="431" r:id="rId149"/>
    <p:sldId id="272" r:id="rId150"/>
    <p:sldId id="407" r:id="rId151"/>
    <p:sldId id="408" r:id="rId152"/>
    <p:sldId id="409" r:id="rId153"/>
    <p:sldId id="410" r:id="rId154"/>
    <p:sldId id="411" r:id="rId155"/>
    <p:sldId id="412" r:id="rId156"/>
    <p:sldId id="273" r:id="rId157"/>
    <p:sldId id="285" r:id="rId158"/>
    <p:sldId id="264" r:id="rId159"/>
    <p:sldId id="297" r:id="rId160"/>
    <p:sldId id="298" r:id="rId161"/>
    <p:sldId id="299" r:id="rId162"/>
    <p:sldId id="309" r:id="rId163"/>
    <p:sldId id="310" r:id="rId164"/>
    <p:sldId id="311" r:id="rId165"/>
    <p:sldId id="312" r:id="rId166"/>
    <p:sldId id="344" r:id="rId167"/>
    <p:sldId id="345" r:id="rId168"/>
    <p:sldId id="364" r:id="rId169"/>
    <p:sldId id="365" r:id="rId170"/>
    <p:sldId id="366" r:id="rId171"/>
    <p:sldId id="432" r:id="rId172"/>
    <p:sldId id="433" r:id="rId173"/>
    <p:sldId id="274" r:id="rId1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74" d="100"/>
          <a:sy n="74" d="100"/>
        </p:scale>
        <p:origin x="-1044" y="-96"/>
      </p:cViewPr>
      <p:guideLst>
        <p:guide orient="horz" pos="2160"/>
        <p:guide pos="2880"/>
      </p:guideLst>
    </p:cSldViewPr>
  </p:slideViewPr>
  <p:notesTextViewPr>
    <p:cViewPr>
      <p:scale>
        <a:sx n="1" d="1"/>
        <a:sy n="1" d="1"/>
      </p:scale>
      <p:origin x="0" y="0"/>
    </p:cViewPr>
  </p:notesTextViewPr>
  <p:sorterViewPr>
    <p:cViewPr>
      <p:scale>
        <a:sx n="100" d="100"/>
        <a:sy n="100" d="100"/>
      </p:scale>
      <p:origin x="0" y="536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notesMaster" Target="notesMasters/notesMaster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963391-1E42-4D60-8169-02F4F950A338}" type="datetimeFigureOut">
              <a:rPr lang="en-US" smtClean="0"/>
              <a:t>3/24/2012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C8D432-96CB-4498-AD34-122E0C76F5CD}" type="slidenum">
              <a:rPr lang="en-US" smtClean="0"/>
              <a:t>‹#›</a:t>
            </a:fld>
            <a:endParaRPr lang="en-US"/>
          </a:p>
        </p:txBody>
      </p:sp>
    </p:spTree>
    <p:extLst>
      <p:ext uri="{BB962C8B-B14F-4D97-AF65-F5344CB8AC3E}">
        <p14:creationId xmlns:p14="http://schemas.microsoft.com/office/powerpoint/2010/main" val="3326063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Youtube</a:t>
            </a:r>
            <a:r>
              <a:rPr lang="en-US" dirty="0" smtClean="0"/>
              <a:t>-why study slime</a:t>
            </a:r>
            <a:r>
              <a:rPr lang="en-US" baseline="0" dirty="0" smtClean="0"/>
              <a:t> molds? Ask a scientists</a:t>
            </a:r>
            <a:endParaRPr lang="en-US" dirty="0"/>
          </a:p>
        </p:txBody>
      </p:sp>
      <p:sp>
        <p:nvSpPr>
          <p:cNvPr id="4" name="Slide Number Placeholder 3"/>
          <p:cNvSpPr>
            <a:spLocks noGrp="1"/>
          </p:cNvSpPr>
          <p:nvPr>
            <p:ph type="sldNum" sz="quarter" idx="10"/>
          </p:nvPr>
        </p:nvSpPr>
        <p:spPr/>
        <p:txBody>
          <a:bodyPr/>
          <a:lstStyle/>
          <a:p>
            <a:fld id="{19B3AB61-9137-4A0F-BF31-791825F367AB}" type="slidenum">
              <a:rPr lang="en-US" smtClean="0"/>
              <a:t>32</a:t>
            </a:fld>
            <a:endParaRPr lang="en-US"/>
          </a:p>
        </p:txBody>
      </p:sp>
    </p:spTree>
    <p:extLst>
      <p:ext uri="{BB962C8B-B14F-4D97-AF65-F5344CB8AC3E}">
        <p14:creationId xmlns:p14="http://schemas.microsoft.com/office/powerpoint/2010/main" val="389535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3AB61-9137-4A0F-BF31-791825F367AB}" type="slidenum">
              <a:rPr lang="en-US" smtClean="0"/>
              <a:t>34</a:t>
            </a:fld>
            <a:endParaRPr lang="en-US"/>
          </a:p>
        </p:txBody>
      </p:sp>
    </p:spTree>
    <p:extLst>
      <p:ext uri="{BB962C8B-B14F-4D97-AF65-F5344CB8AC3E}">
        <p14:creationId xmlns:p14="http://schemas.microsoft.com/office/powerpoint/2010/main" val="316122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Youtube</a:t>
            </a:r>
            <a:r>
              <a:rPr lang="en-US" dirty="0" smtClean="0"/>
              <a:t>: life cycle of slime molds 3d</a:t>
            </a:r>
            <a:r>
              <a:rPr lang="en-US" baseline="0" dirty="0" smtClean="0"/>
              <a:t> trailer, slime mold dominating</a:t>
            </a:r>
            <a:endParaRPr lang="en-US" dirty="0"/>
          </a:p>
        </p:txBody>
      </p:sp>
      <p:sp>
        <p:nvSpPr>
          <p:cNvPr id="4" name="Slide Number Placeholder 3"/>
          <p:cNvSpPr>
            <a:spLocks noGrp="1"/>
          </p:cNvSpPr>
          <p:nvPr>
            <p:ph type="sldNum" sz="quarter" idx="10"/>
          </p:nvPr>
        </p:nvSpPr>
        <p:spPr/>
        <p:txBody>
          <a:bodyPr/>
          <a:lstStyle/>
          <a:p>
            <a:fld id="{19B3AB61-9137-4A0F-BF31-791825F367AB}" type="slidenum">
              <a:rPr lang="en-US" smtClean="0"/>
              <a:t>35</a:t>
            </a:fld>
            <a:endParaRPr lang="en-US"/>
          </a:p>
        </p:txBody>
      </p:sp>
    </p:spTree>
    <p:extLst>
      <p:ext uri="{BB962C8B-B14F-4D97-AF65-F5344CB8AC3E}">
        <p14:creationId xmlns:p14="http://schemas.microsoft.com/office/powerpoint/2010/main" val="1532626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Youtube</a:t>
            </a:r>
            <a:r>
              <a:rPr lang="en-US" dirty="0" smtClean="0"/>
              <a:t>: plant reproduction</a:t>
            </a:r>
            <a:endParaRPr lang="en-US" dirty="0"/>
          </a:p>
        </p:txBody>
      </p:sp>
      <p:sp>
        <p:nvSpPr>
          <p:cNvPr id="4" name="Slide Number Placeholder 3"/>
          <p:cNvSpPr>
            <a:spLocks noGrp="1"/>
          </p:cNvSpPr>
          <p:nvPr>
            <p:ph type="sldNum" sz="quarter" idx="10"/>
          </p:nvPr>
        </p:nvSpPr>
        <p:spPr/>
        <p:txBody>
          <a:bodyPr/>
          <a:lstStyle/>
          <a:p>
            <a:fld id="{0B37E750-01AB-4271-B334-F0A178E7B6CC}" type="slidenum">
              <a:rPr lang="en-US" smtClean="0"/>
              <a:t>37</a:t>
            </a:fld>
            <a:endParaRPr lang="en-US"/>
          </a:p>
        </p:txBody>
      </p:sp>
    </p:spTree>
    <p:extLst>
      <p:ext uri="{BB962C8B-B14F-4D97-AF65-F5344CB8AC3E}">
        <p14:creationId xmlns:p14="http://schemas.microsoft.com/office/powerpoint/2010/main" val="2933904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Youtube</a:t>
            </a:r>
            <a:r>
              <a:rPr lang="en-US" dirty="0" smtClean="0"/>
              <a:t>-why study slime</a:t>
            </a:r>
            <a:r>
              <a:rPr lang="en-US" baseline="0" dirty="0" smtClean="0"/>
              <a:t> molds? Ask a scientists</a:t>
            </a:r>
            <a:endParaRPr lang="en-US" dirty="0"/>
          </a:p>
        </p:txBody>
      </p:sp>
      <p:sp>
        <p:nvSpPr>
          <p:cNvPr id="4" name="Slide Number Placeholder 3"/>
          <p:cNvSpPr>
            <a:spLocks noGrp="1"/>
          </p:cNvSpPr>
          <p:nvPr>
            <p:ph type="sldNum" sz="quarter" idx="10"/>
          </p:nvPr>
        </p:nvSpPr>
        <p:spPr/>
        <p:txBody>
          <a:bodyPr/>
          <a:lstStyle/>
          <a:p>
            <a:fld id="{19B3AB61-9137-4A0F-BF31-791825F367AB}" type="slidenum">
              <a:rPr lang="en-US" smtClean="0"/>
              <a:t>72</a:t>
            </a:fld>
            <a:endParaRPr lang="en-US"/>
          </a:p>
        </p:txBody>
      </p:sp>
    </p:spTree>
    <p:extLst>
      <p:ext uri="{BB962C8B-B14F-4D97-AF65-F5344CB8AC3E}">
        <p14:creationId xmlns:p14="http://schemas.microsoft.com/office/powerpoint/2010/main" val="389535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3AB61-9137-4A0F-BF31-791825F367AB}" type="slidenum">
              <a:rPr lang="en-US" smtClean="0"/>
              <a:t>74</a:t>
            </a:fld>
            <a:endParaRPr lang="en-US"/>
          </a:p>
        </p:txBody>
      </p:sp>
    </p:spTree>
    <p:extLst>
      <p:ext uri="{BB962C8B-B14F-4D97-AF65-F5344CB8AC3E}">
        <p14:creationId xmlns:p14="http://schemas.microsoft.com/office/powerpoint/2010/main" val="3161221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Youtube</a:t>
            </a:r>
            <a:r>
              <a:rPr lang="en-US" dirty="0" smtClean="0"/>
              <a:t>: life cycle of slime molds 3d</a:t>
            </a:r>
            <a:r>
              <a:rPr lang="en-US" baseline="0" dirty="0" smtClean="0"/>
              <a:t> trailer, slime mold dominating</a:t>
            </a:r>
            <a:endParaRPr lang="en-US" dirty="0"/>
          </a:p>
        </p:txBody>
      </p:sp>
      <p:sp>
        <p:nvSpPr>
          <p:cNvPr id="4" name="Slide Number Placeholder 3"/>
          <p:cNvSpPr>
            <a:spLocks noGrp="1"/>
          </p:cNvSpPr>
          <p:nvPr>
            <p:ph type="sldNum" sz="quarter" idx="10"/>
          </p:nvPr>
        </p:nvSpPr>
        <p:spPr/>
        <p:txBody>
          <a:bodyPr/>
          <a:lstStyle/>
          <a:p>
            <a:fld id="{19B3AB61-9137-4A0F-BF31-791825F367AB}" type="slidenum">
              <a:rPr lang="en-US" smtClean="0"/>
              <a:t>75</a:t>
            </a:fld>
            <a:endParaRPr lang="en-US"/>
          </a:p>
        </p:txBody>
      </p:sp>
    </p:spTree>
    <p:extLst>
      <p:ext uri="{BB962C8B-B14F-4D97-AF65-F5344CB8AC3E}">
        <p14:creationId xmlns:p14="http://schemas.microsoft.com/office/powerpoint/2010/main" val="1532626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Youtube</a:t>
            </a:r>
            <a:r>
              <a:rPr lang="en-US" dirty="0" smtClean="0"/>
              <a:t>: </a:t>
            </a:r>
            <a:r>
              <a:rPr lang="en-US" dirty="0" err="1" smtClean="0"/>
              <a:t>zygomycata</a:t>
            </a:r>
            <a:endParaRPr lang="en-US" dirty="0"/>
          </a:p>
        </p:txBody>
      </p:sp>
      <p:sp>
        <p:nvSpPr>
          <p:cNvPr id="4" name="Slide Number Placeholder 3"/>
          <p:cNvSpPr>
            <a:spLocks noGrp="1"/>
          </p:cNvSpPr>
          <p:nvPr>
            <p:ph type="sldNum" sz="quarter" idx="10"/>
          </p:nvPr>
        </p:nvSpPr>
        <p:spPr/>
        <p:txBody>
          <a:bodyPr/>
          <a:lstStyle/>
          <a:p>
            <a:fld id="{02A448AC-A095-4433-8B72-267521B6ECBD}" type="slidenum">
              <a:rPr lang="en-US" smtClean="0"/>
              <a:t>83</a:t>
            </a:fld>
            <a:endParaRPr lang="en-US"/>
          </a:p>
        </p:txBody>
      </p:sp>
    </p:spTree>
    <p:extLst>
      <p:ext uri="{BB962C8B-B14F-4D97-AF65-F5344CB8AC3E}">
        <p14:creationId xmlns:p14="http://schemas.microsoft.com/office/powerpoint/2010/main" val="832743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2B0BBC-B336-4493-8743-505968EB26B0}" type="datetimeFigureOut">
              <a:rPr lang="en-US" smtClean="0"/>
              <a:t>3/24/2012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8E00B-2D87-4C2E-94B8-3DF1C3820AA3}" type="slidenum">
              <a:rPr lang="en-US" smtClean="0"/>
              <a:t>‹#›</a:t>
            </a:fld>
            <a:endParaRPr lang="en-US"/>
          </a:p>
        </p:txBody>
      </p:sp>
    </p:spTree>
    <p:extLst>
      <p:ext uri="{BB962C8B-B14F-4D97-AF65-F5344CB8AC3E}">
        <p14:creationId xmlns:p14="http://schemas.microsoft.com/office/powerpoint/2010/main" val="2730060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2B0BBC-B336-4493-8743-505968EB26B0}" type="datetimeFigureOut">
              <a:rPr lang="en-US" smtClean="0"/>
              <a:t>3/24/2012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8E00B-2D87-4C2E-94B8-3DF1C3820AA3}" type="slidenum">
              <a:rPr lang="en-US" smtClean="0"/>
              <a:t>‹#›</a:t>
            </a:fld>
            <a:endParaRPr lang="en-US"/>
          </a:p>
        </p:txBody>
      </p:sp>
    </p:spTree>
    <p:extLst>
      <p:ext uri="{BB962C8B-B14F-4D97-AF65-F5344CB8AC3E}">
        <p14:creationId xmlns:p14="http://schemas.microsoft.com/office/powerpoint/2010/main" val="1606691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2B0BBC-B336-4493-8743-505968EB26B0}" type="datetimeFigureOut">
              <a:rPr lang="en-US" smtClean="0"/>
              <a:t>3/24/2012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8E00B-2D87-4C2E-94B8-3DF1C3820AA3}" type="slidenum">
              <a:rPr lang="en-US" smtClean="0"/>
              <a:t>‹#›</a:t>
            </a:fld>
            <a:endParaRPr lang="en-US"/>
          </a:p>
        </p:txBody>
      </p:sp>
    </p:spTree>
    <p:extLst>
      <p:ext uri="{BB962C8B-B14F-4D97-AF65-F5344CB8AC3E}">
        <p14:creationId xmlns:p14="http://schemas.microsoft.com/office/powerpoint/2010/main" val="381453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2B0BBC-B336-4493-8743-505968EB26B0}" type="datetimeFigureOut">
              <a:rPr lang="en-US" smtClean="0"/>
              <a:t>3/24/2012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8E00B-2D87-4C2E-94B8-3DF1C3820AA3}" type="slidenum">
              <a:rPr lang="en-US" smtClean="0"/>
              <a:t>‹#›</a:t>
            </a:fld>
            <a:endParaRPr lang="en-US"/>
          </a:p>
        </p:txBody>
      </p:sp>
    </p:spTree>
    <p:extLst>
      <p:ext uri="{BB962C8B-B14F-4D97-AF65-F5344CB8AC3E}">
        <p14:creationId xmlns:p14="http://schemas.microsoft.com/office/powerpoint/2010/main" val="3675607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2B0BBC-B336-4493-8743-505968EB26B0}" type="datetimeFigureOut">
              <a:rPr lang="en-US" smtClean="0"/>
              <a:t>3/24/2012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8E00B-2D87-4C2E-94B8-3DF1C3820AA3}" type="slidenum">
              <a:rPr lang="en-US" smtClean="0"/>
              <a:t>‹#›</a:t>
            </a:fld>
            <a:endParaRPr lang="en-US"/>
          </a:p>
        </p:txBody>
      </p:sp>
    </p:spTree>
    <p:extLst>
      <p:ext uri="{BB962C8B-B14F-4D97-AF65-F5344CB8AC3E}">
        <p14:creationId xmlns:p14="http://schemas.microsoft.com/office/powerpoint/2010/main" val="683215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2B0BBC-B336-4493-8743-505968EB26B0}" type="datetimeFigureOut">
              <a:rPr lang="en-US" smtClean="0"/>
              <a:t>3/24/2012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38E00B-2D87-4C2E-94B8-3DF1C3820AA3}" type="slidenum">
              <a:rPr lang="en-US" smtClean="0"/>
              <a:t>‹#›</a:t>
            </a:fld>
            <a:endParaRPr lang="en-US"/>
          </a:p>
        </p:txBody>
      </p:sp>
    </p:spTree>
    <p:extLst>
      <p:ext uri="{BB962C8B-B14F-4D97-AF65-F5344CB8AC3E}">
        <p14:creationId xmlns:p14="http://schemas.microsoft.com/office/powerpoint/2010/main" val="156181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2B0BBC-B336-4493-8743-505968EB26B0}" type="datetimeFigureOut">
              <a:rPr lang="en-US" smtClean="0"/>
              <a:t>3/24/2012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38E00B-2D87-4C2E-94B8-3DF1C3820AA3}" type="slidenum">
              <a:rPr lang="en-US" smtClean="0"/>
              <a:t>‹#›</a:t>
            </a:fld>
            <a:endParaRPr lang="en-US"/>
          </a:p>
        </p:txBody>
      </p:sp>
    </p:spTree>
    <p:extLst>
      <p:ext uri="{BB962C8B-B14F-4D97-AF65-F5344CB8AC3E}">
        <p14:creationId xmlns:p14="http://schemas.microsoft.com/office/powerpoint/2010/main" val="1634848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2B0BBC-B336-4493-8743-505968EB26B0}" type="datetimeFigureOut">
              <a:rPr lang="en-US" smtClean="0"/>
              <a:t>3/24/2012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38E00B-2D87-4C2E-94B8-3DF1C3820AA3}" type="slidenum">
              <a:rPr lang="en-US" smtClean="0"/>
              <a:t>‹#›</a:t>
            </a:fld>
            <a:endParaRPr lang="en-US"/>
          </a:p>
        </p:txBody>
      </p:sp>
    </p:spTree>
    <p:extLst>
      <p:ext uri="{BB962C8B-B14F-4D97-AF65-F5344CB8AC3E}">
        <p14:creationId xmlns:p14="http://schemas.microsoft.com/office/powerpoint/2010/main" val="2723776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B0BBC-B336-4493-8743-505968EB26B0}" type="datetimeFigureOut">
              <a:rPr lang="en-US" smtClean="0"/>
              <a:t>3/24/2012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38E00B-2D87-4C2E-94B8-3DF1C3820AA3}" type="slidenum">
              <a:rPr lang="en-US" smtClean="0"/>
              <a:t>‹#›</a:t>
            </a:fld>
            <a:endParaRPr lang="en-US"/>
          </a:p>
        </p:txBody>
      </p:sp>
    </p:spTree>
    <p:extLst>
      <p:ext uri="{BB962C8B-B14F-4D97-AF65-F5344CB8AC3E}">
        <p14:creationId xmlns:p14="http://schemas.microsoft.com/office/powerpoint/2010/main" val="3047155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2B0BBC-B336-4493-8743-505968EB26B0}" type="datetimeFigureOut">
              <a:rPr lang="en-US" smtClean="0"/>
              <a:t>3/24/2012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38E00B-2D87-4C2E-94B8-3DF1C3820AA3}" type="slidenum">
              <a:rPr lang="en-US" smtClean="0"/>
              <a:t>‹#›</a:t>
            </a:fld>
            <a:endParaRPr lang="en-US"/>
          </a:p>
        </p:txBody>
      </p:sp>
    </p:spTree>
    <p:extLst>
      <p:ext uri="{BB962C8B-B14F-4D97-AF65-F5344CB8AC3E}">
        <p14:creationId xmlns:p14="http://schemas.microsoft.com/office/powerpoint/2010/main" val="2391270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2B0BBC-B336-4493-8743-505968EB26B0}" type="datetimeFigureOut">
              <a:rPr lang="en-US" smtClean="0"/>
              <a:t>3/24/2012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38E00B-2D87-4C2E-94B8-3DF1C3820AA3}" type="slidenum">
              <a:rPr lang="en-US" smtClean="0"/>
              <a:t>‹#›</a:t>
            </a:fld>
            <a:endParaRPr lang="en-US"/>
          </a:p>
        </p:txBody>
      </p:sp>
    </p:spTree>
    <p:extLst>
      <p:ext uri="{BB962C8B-B14F-4D97-AF65-F5344CB8AC3E}">
        <p14:creationId xmlns:p14="http://schemas.microsoft.com/office/powerpoint/2010/main" val="1693416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2B0BBC-B336-4493-8743-505968EB26B0}" type="datetimeFigureOut">
              <a:rPr lang="en-US" smtClean="0"/>
              <a:t>3/24/2012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38E00B-2D87-4C2E-94B8-3DF1C3820AA3}" type="slidenum">
              <a:rPr lang="en-US" smtClean="0"/>
              <a:t>‹#›</a:t>
            </a:fld>
            <a:endParaRPr lang="en-US"/>
          </a:p>
        </p:txBody>
      </p:sp>
    </p:spTree>
    <p:extLst>
      <p:ext uri="{BB962C8B-B14F-4D97-AF65-F5344CB8AC3E}">
        <p14:creationId xmlns:p14="http://schemas.microsoft.com/office/powerpoint/2010/main" val="1335780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Classification and Diversity of Life</a:t>
            </a:r>
            <a:endParaRPr lang="en-US" dirty="0"/>
          </a:p>
        </p:txBody>
      </p:sp>
      <p:sp>
        <p:nvSpPr>
          <p:cNvPr id="3" name="Subtitle 2"/>
          <p:cNvSpPr>
            <a:spLocks noGrp="1"/>
          </p:cNvSpPr>
          <p:nvPr>
            <p:ph type="subTitle" idx="1"/>
          </p:nvPr>
        </p:nvSpPr>
        <p:spPr/>
        <p:txBody>
          <a:bodyPr/>
          <a:lstStyle/>
          <a:p>
            <a:r>
              <a:rPr lang="en-US" dirty="0" smtClean="0"/>
              <a:t>EOC Review</a:t>
            </a:r>
            <a:endParaRPr lang="en-US" dirty="0"/>
          </a:p>
        </p:txBody>
      </p:sp>
    </p:spTree>
    <p:extLst>
      <p:ext uri="{BB962C8B-B14F-4D97-AF65-F5344CB8AC3E}">
        <p14:creationId xmlns:p14="http://schemas.microsoft.com/office/powerpoint/2010/main" val="777531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3. Identify </a:t>
            </a:r>
            <a:r>
              <a:rPr lang="en-US" dirty="0"/>
              <a:t>the seven major taxonomic categories:</a:t>
            </a:r>
          </a:p>
          <a:p>
            <a:pPr lvl="0"/>
            <a:r>
              <a:rPr lang="en-US" dirty="0"/>
              <a:t>kingdom</a:t>
            </a:r>
          </a:p>
          <a:p>
            <a:pPr lvl="0"/>
            <a:r>
              <a:rPr lang="en-US" dirty="0"/>
              <a:t>phylum</a:t>
            </a:r>
          </a:p>
          <a:p>
            <a:pPr lvl="0"/>
            <a:r>
              <a:rPr lang="en-US" dirty="0"/>
              <a:t>class</a:t>
            </a:r>
          </a:p>
          <a:p>
            <a:pPr lvl="0"/>
            <a:r>
              <a:rPr lang="en-US" dirty="0"/>
              <a:t>order</a:t>
            </a:r>
          </a:p>
          <a:p>
            <a:pPr lvl="0"/>
            <a:r>
              <a:rPr lang="en-US" dirty="0"/>
              <a:t>family</a:t>
            </a:r>
          </a:p>
          <a:p>
            <a:pPr lvl="0"/>
            <a:r>
              <a:rPr lang="en-US" i="1" dirty="0"/>
              <a:t>genus</a:t>
            </a:r>
            <a:endParaRPr lang="en-US" dirty="0"/>
          </a:p>
          <a:p>
            <a:r>
              <a:rPr lang="en-US" i="1" dirty="0"/>
              <a:t>species</a:t>
            </a:r>
            <a:endParaRPr lang="en-US" dirty="0"/>
          </a:p>
        </p:txBody>
      </p:sp>
    </p:spTree>
    <p:extLst>
      <p:ext uri="{BB962C8B-B14F-4D97-AF65-F5344CB8AC3E}">
        <p14:creationId xmlns:p14="http://schemas.microsoft.com/office/powerpoint/2010/main" val="3552805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373" y="23611"/>
            <a:ext cx="4355608" cy="1143000"/>
          </a:xfrm>
        </p:spPr>
        <p:txBody>
          <a:bodyPr>
            <a:normAutofit fontScale="90000"/>
          </a:bodyPr>
          <a:lstStyle/>
          <a:p>
            <a:r>
              <a:rPr lang="en-US" dirty="0" smtClean="0"/>
              <a:t>Nonvascular plants</a:t>
            </a:r>
            <a:endParaRPr lang="en-US" dirty="0"/>
          </a:p>
        </p:txBody>
      </p:sp>
      <p:sp>
        <p:nvSpPr>
          <p:cNvPr id="3" name="Content Placeholder 2"/>
          <p:cNvSpPr>
            <a:spLocks noGrp="1"/>
          </p:cNvSpPr>
          <p:nvPr>
            <p:ph idx="1"/>
          </p:nvPr>
        </p:nvSpPr>
        <p:spPr>
          <a:xfrm>
            <a:off x="228600" y="1219200"/>
            <a:ext cx="4601381" cy="5791200"/>
          </a:xfrm>
        </p:spPr>
        <p:txBody>
          <a:bodyPr>
            <a:normAutofit fontScale="77500" lnSpcReduction="20000"/>
          </a:bodyPr>
          <a:lstStyle/>
          <a:p>
            <a:r>
              <a:rPr lang="en-US" dirty="0" smtClean="0"/>
              <a:t>Liverworts</a:t>
            </a:r>
          </a:p>
          <a:p>
            <a:pPr lvl="1"/>
            <a:r>
              <a:rPr lang="en-US" dirty="0" smtClean="0"/>
              <a:t>Phylum </a:t>
            </a:r>
            <a:r>
              <a:rPr lang="en-US" dirty="0" err="1" smtClean="0"/>
              <a:t>Hepaticophyta</a:t>
            </a:r>
            <a:endParaRPr lang="en-US" dirty="0" smtClean="0"/>
          </a:p>
          <a:p>
            <a:pPr lvl="1"/>
            <a:r>
              <a:rPr lang="en-US" dirty="0" smtClean="0"/>
              <a:t>Look like flat leaves attached to the ground</a:t>
            </a:r>
          </a:p>
          <a:p>
            <a:pPr lvl="1"/>
            <a:r>
              <a:rPr lang="en-US" dirty="0" smtClean="0"/>
              <a:t>Some species resemble the shape of a liver</a:t>
            </a:r>
          </a:p>
          <a:p>
            <a:pPr lvl="1"/>
            <a:r>
              <a:rPr lang="en-US" dirty="0" smtClean="0"/>
              <a:t>Found in year-round damp soil</a:t>
            </a:r>
          </a:p>
          <a:p>
            <a:pPr lvl="1"/>
            <a:r>
              <a:rPr lang="en-US" dirty="0" smtClean="0"/>
              <a:t>Sexual Reproduction:</a:t>
            </a:r>
          </a:p>
          <a:p>
            <a:pPr lvl="2"/>
            <a:r>
              <a:rPr lang="en-US" dirty="0" smtClean="0"/>
              <a:t>Gametophytes form broad and thin structures that draw up moisture directly from the soil surface. </a:t>
            </a:r>
          </a:p>
          <a:p>
            <a:pPr lvl="2"/>
            <a:r>
              <a:rPr lang="en-US" dirty="0" smtClean="0"/>
              <a:t>They produce green sporophyte “umbrellas” that produce egg and sperm</a:t>
            </a:r>
          </a:p>
          <a:p>
            <a:pPr lvl="1"/>
            <a:r>
              <a:rPr lang="en-US" dirty="0" smtClean="0"/>
              <a:t>Asexual reproduction by </a:t>
            </a:r>
            <a:r>
              <a:rPr lang="en-US" dirty="0" err="1" smtClean="0"/>
              <a:t>gemmae</a:t>
            </a:r>
            <a:endParaRPr lang="en-US" dirty="0" smtClean="0"/>
          </a:p>
          <a:p>
            <a:pPr lvl="2"/>
            <a:r>
              <a:rPr lang="en-US" dirty="0" smtClean="0"/>
              <a:t>Small multi-cellular reproductive structures that divide by mitosis to produce a new plant</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10563"/>
            <a:ext cx="3492991" cy="3539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981" y="3429001"/>
            <a:ext cx="4191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442953"/>
            <a:ext cx="45807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12826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Nonvascular Plants</a:t>
            </a:r>
            <a:endParaRPr lang="en-US" dirty="0"/>
          </a:p>
        </p:txBody>
      </p:sp>
      <p:sp>
        <p:nvSpPr>
          <p:cNvPr id="3" name="Content Placeholder 2"/>
          <p:cNvSpPr>
            <a:spLocks noGrp="1"/>
          </p:cNvSpPr>
          <p:nvPr>
            <p:ph idx="1"/>
          </p:nvPr>
        </p:nvSpPr>
        <p:spPr>
          <a:xfrm>
            <a:off x="457200" y="1600200"/>
            <a:ext cx="3657600" cy="4525963"/>
          </a:xfrm>
        </p:spPr>
        <p:txBody>
          <a:bodyPr/>
          <a:lstStyle/>
          <a:p>
            <a:r>
              <a:rPr lang="en-US" dirty="0" smtClean="0"/>
              <a:t>Hornworts</a:t>
            </a:r>
          </a:p>
          <a:p>
            <a:pPr lvl="1"/>
            <a:r>
              <a:rPr lang="en-US" dirty="0" smtClean="0"/>
              <a:t>Phylum </a:t>
            </a:r>
            <a:r>
              <a:rPr lang="en-US" dirty="0" err="1" smtClean="0"/>
              <a:t>Anthocerophyta</a:t>
            </a:r>
            <a:endParaRPr lang="en-US" dirty="0" smtClean="0"/>
          </a:p>
          <a:p>
            <a:pPr lvl="1"/>
            <a:r>
              <a:rPr lang="en-US" dirty="0" smtClean="0"/>
              <a:t>Found in year-round damp soil</a:t>
            </a:r>
          </a:p>
          <a:p>
            <a:pPr lvl="1"/>
            <a:r>
              <a:rPr lang="en-US" dirty="0" smtClean="0"/>
              <a:t>Gametophytes look like a tiny green horns</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209800"/>
            <a:ext cx="47625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3537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Vascular plants evolve from nonvascular plants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00200"/>
            <a:ext cx="7511788" cy="4485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10426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Vascular Plants</a:t>
            </a:r>
            <a:endParaRPr lang="en-US" dirty="0"/>
          </a:p>
        </p:txBody>
      </p:sp>
      <p:sp>
        <p:nvSpPr>
          <p:cNvPr id="3" name="Content Placeholder 2"/>
          <p:cNvSpPr>
            <a:spLocks noGrp="1"/>
          </p:cNvSpPr>
          <p:nvPr>
            <p:ph idx="1"/>
          </p:nvPr>
        </p:nvSpPr>
        <p:spPr/>
        <p:txBody>
          <a:bodyPr>
            <a:normAutofit/>
          </a:bodyPr>
          <a:lstStyle/>
          <a:p>
            <a:r>
              <a:rPr lang="en-US" dirty="0" smtClean="0"/>
              <a:t>Contain vascular tissue that conducts water and nutrients throughout the plant body</a:t>
            </a:r>
          </a:p>
          <a:p>
            <a:pPr lvl="1"/>
            <a:r>
              <a:rPr lang="en-US" dirty="0" smtClean="0"/>
              <a:t>Evolved </a:t>
            </a:r>
            <a:r>
              <a:rPr lang="en-US" dirty="0" err="1" smtClean="0"/>
              <a:t>tracheids</a:t>
            </a:r>
            <a:r>
              <a:rPr lang="en-US" dirty="0" smtClean="0"/>
              <a:t>: hollow cells with thick cell walls that resist pressure that connect end to end like drinking straws</a:t>
            </a:r>
          </a:p>
          <a:p>
            <a:pPr lvl="1"/>
            <a:r>
              <a:rPr lang="en-US" b="1" dirty="0" smtClean="0"/>
              <a:t>Xylem</a:t>
            </a:r>
            <a:r>
              <a:rPr lang="en-US" dirty="0" smtClean="0"/>
              <a:t>: transport subsystem that carries water upward from the roots to every part of a plant</a:t>
            </a:r>
          </a:p>
          <a:p>
            <a:pPr lvl="1"/>
            <a:r>
              <a:rPr lang="en-US" b="1" dirty="0" smtClean="0"/>
              <a:t>Phloem</a:t>
            </a:r>
            <a:r>
              <a:rPr lang="en-US" dirty="0" smtClean="0"/>
              <a:t>: transport subsystem that carries nutrients and glucose up and down the plant</a:t>
            </a:r>
            <a:endParaRPr lang="en-US" dirty="0"/>
          </a:p>
        </p:txBody>
      </p:sp>
    </p:spTree>
    <p:extLst>
      <p:ext uri="{BB962C8B-B14F-4D97-AF65-F5344CB8AC3E}">
        <p14:creationId xmlns:p14="http://schemas.microsoft.com/office/powerpoint/2010/main" val="6847829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49" y="762000"/>
            <a:ext cx="887693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8453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52400"/>
            <a:ext cx="8229600" cy="1143000"/>
          </a:xfrm>
        </p:spPr>
        <p:txBody>
          <a:bodyPr/>
          <a:lstStyle/>
          <a:p>
            <a:r>
              <a:rPr lang="en-US" dirty="0" smtClean="0"/>
              <a:t>Vascular Tissue</a:t>
            </a:r>
            <a:endParaRPr lang="en-US" dirty="0"/>
          </a:p>
        </p:txBody>
      </p:sp>
      <p:sp>
        <p:nvSpPr>
          <p:cNvPr id="3" name="Content Placeholder 2"/>
          <p:cNvSpPr>
            <a:spLocks noGrp="1"/>
          </p:cNvSpPr>
          <p:nvPr>
            <p:ph idx="1"/>
          </p:nvPr>
        </p:nvSpPr>
        <p:spPr>
          <a:xfrm>
            <a:off x="457200" y="304800"/>
            <a:ext cx="3810000" cy="6333319"/>
          </a:xfrm>
        </p:spPr>
        <p:txBody>
          <a:bodyPr>
            <a:normAutofit fontScale="77500" lnSpcReduction="20000"/>
          </a:bodyPr>
          <a:lstStyle/>
          <a:p>
            <a:r>
              <a:rPr lang="en-US" dirty="0" smtClean="0"/>
              <a:t>2 main subsystems with specialized cells</a:t>
            </a:r>
          </a:p>
          <a:p>
            <a:pPr lvl="1"/>
            <a:r>
              <a:rPr lang="en-US" b="1" dirty="0" smtClean="0"/>
              <a:t>Xylem</a:t>
            </a:r>
            <a:r>
              <a:rPr lang="en-US" dirty="0" smtClean="0"/>
              <a:t>: water-conducting tissue</a:t>
            </a:r>
          </a:p>
          <a:p>
            <a:pPr lvl="2"/>
            <a:r>
              <a:rPr lang="en-US" dirty="0" err="1" smtClean="0"/>
              <a:t>Tracheids</a:t>
            </a:r>
            <a:r>
              <a:rPr lang="en-US" dirty="0" smtClean="0"/>
              <a:t>: long, narrow cells with walls that are impermeable to water</a:t>
            </a:r>
          </a:p>
          <a:p>
            <a:pPr lvl="2"/>
            <a:r>
              <a:rPr lang="en-US" dirty="0" smtClean="0"/>
              <a:t>Vessel elements: much wider than </a:t>
            </a:r>
            <a:r>
              <a:rPr lang="en-US" dirty="0" err="1" smtClean="0"/>
              <a:t>tracheids</a:t>
            </a:r>
            <a:endParaRPr lang="en-US" dirty="0" smtClean="0"/>
          </a:p>
          <a:p>
            <a:pPr lvl="2"/>
            <a:r>
              <a:rPr lang="en-US" dirty="0" smtClean="0"/>
              <a:t>Upwards flow</a:t>
            </a:r>
          </a:p>
          <a:p>
            <a:pPr lvl="2"/>
            <a:r>
              <a:rPr lang="en-US" dirty="0" smtClean="0"/>
              <a:t>Makes up wood</a:t>
            </a:r>
          </a:p>
          <a:p>
            <a:pPr lvl="1"/>
            <a:r>
              <a:rPr lang="en-US" b="1" dirty="0" smtClean="0"/>
              <a:t>Phloem</a:t>
            </a:r>
            <a:r>
              <a:rPr lang="en-US" dirty="0" smtClean="0"/>
              <a:t>: food-conducting tissue</a:t>
            </a:r>
          </a:p>
          <a:p>
            <a:pPr lvl="2"/>
            <a:r>
              <a:rPr lang="en-US" dirty="0" smtClean="0"/>
              <a:t>Sieve tube elements: the end walls of sieve tube element have many small holes in them</a:t>
            </a:r>
          </a:p>
          <a:p>
            <a:pPr lvl="2"/>
            <a:r>
              <a:rPr lang="en-US" dirty="0" smtClean="0"/>
              <a:t>Companion cells: surround sieve tube elements</a:t>
            </a:r>
          </a:p>
          <a:p>
            <a:pPr lvl="2"/>
            <a:r>
              <a:rPr lang="en-US" dirty="0" smtClean="0"/>
              <a:t>Up and down flow</a:t>
            </a:r>
          </a:p>
          <a:p>
            <a:pPr lvl="1"/>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273" y="3581400"/>
            <a:ext cx="4662152" cy="294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306" y="1066800"/>
            <a:ext cx="432435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1323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2422"/>
          <a:stretch/>
        </p:blipFill>
        <p:spPr bwMode="auto">
          <a:xfrm>
            <a:off x="-820471" y="0"/>
            <a:ext cx="8135671" cy="684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6538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12. Differentiate </a:t>
            </a:r>
            <a:r>
              <a:rPr lang="en-US" dirty="0"/>
              <a:t>among cycads, gymnosperms, and angiosperms</a:t>
            </a:r>
          </a:p>
          <a:p>
            <a:endParaRPr lang="en-US" dirty="0"/>
          </a:p>
        </p:txBody>
      </p:sp>
    </p:spTree>
    <p:extLst>
      <p:ext uri="{BB962C8B-B14F-4D97-AF65-F5344CB8AC3E}">
        <p14:creationId xmlns:p14="http://schemas.microsoft.com/office/powerpoint/2010/main" val="21451641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Seed Plants evolve from seedless vascular plants</a:t>
            </a:r>
            <a:endParaRPr lang="en-US" dirty="0"/>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721186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5341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Seed Plants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Gymnosperms</a:t>
            </a:r>
          </a:p>
          <a:p>
            <a:pPr marL="914400" lvl="1" indent="-514350"/>
            <a:r>
              <a:rPr lang="en-US" dirty="0" smtClean="0"/>
              <a:t>Bear their seeds directly on the surfaces of cones</a:t>
            </a:r>
          </a:p>
          <a:p>
            <a:pPr marL="914400" lvl="1" indent="-514350"/>
            <a:r>
              <a:rPr lang="en-US" dirty="0" err="1" smtClean="0"/>
              <a:t>Gnetophytes</a:t>
            </a:r>
            <a:r>
              <a:rPr lang="en-US" dirty="0" smtClean="0"/>
              <a:t>, cycads, ginkgoes, and conifers</a:t>
            </a:r>
          </a:p>
          <a:p>
            <a:pPr marL="514350" indent="-514350">
              <a:buFont typeface="+mj-lt"/>
              <a:buAutoNum type="arabicPeriod"/>
            </a:pPr>
            <a:r>
              <a:rPr lang="en-US" dirty="0" smtClean="0"/>
              <a:t>Angiosperms (flowering plants)</a:t>
            </a:r>
          </a:p>
          <a:p>
            <a:pPr marL="914400" lvl="1" indent="-514350"/>
            <a:r>
              <a:rPr lang="en-US" dirty="0" smtClean="0"/>
              <a:t>Bear their seeds w/in a layer of tissue that protects the seed</a:t>
            </a:r>
          </a:p>
          <a:p>
            <a:pPr marL="914400" lvl="1" indent="-514350"/>
            <a:r>
              <a:rPr lang="en-US" dirty="0" smtClean="0"/>
              <a:t>Grasses, flowering trees and shrubs, wildflowers, cultivated flowers</a:t>
            </a:r>
            <a:endParaRPr lang="en-US" dirty="0"/>
          </a:p>
        </p:txBody>
      </p:sp>
    </p:spTree>
    <p:extLst>
      <p:ext uri="{BB962C8B-B14F-4D97-AF65-F5344CB8AC3E}">
        <p14:creationId xmlns:p14="http://schemas.microsoft.com/office/powerpoint/2010/main" val="568531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Giving organisms a name and grouping organisms in a logical manner</a:t>
            </a:r>
          </a:p>
          <a:p>
            <a:pPr lvl="1"/>
            <a:r>
              <a:rPr lang="en-US" dirty="0" smtClean="0"/>
              <a:t>Important to understand how things are related and how things have changed </a:t>
            </a:r>
            <a:r>
              <a:rPr lang="en-US" smtClean="0"/>
              <a:t>over time (#27)</a:t>
            </a:r>
            <a:endParaRPr lang="en-US" dirty="0" smtClean="0"/>
          </a:p>
          <a:p>
            <a:pPr lvl="1"/>
            <a:r>
              <a:rPr lang="en-US" dirty="0" smtClean="0"/>
              <a:t>Studying similarities and relationships between organisms helps scientists develop theories linking organisms to their ancestors (#27)</a:t>
            </a:r>
          </a:p>
          <a:p>
            <a:r>
              <a:rPr lang="en-US" b="1" dirty="0" smtClean="0"/>
              <a:t>Taxonomy</a:t>
            </a:r>
            <a:r>
              <a:rPr lang="en-US" dirty="0" smtClean="0"/>
              <a:t>: the discipline in which scientists classify organisms and assign each organism a universally accepted name</a:t>
            </a:r>
          </a:p>
          <a:p>
            <a:r>
              <a:rPr lang="en-US" dirty="0" smtClean="0"/>
              <a:t>When it started, 18</a:t>
            </a:r>
            <a:r>
              <a:rPr lang="en-US" baseline="30000" dirty="0" smtClean="0"/>
              <a:t>th</a:t>
            </a:r>
            <a:r>
              <a:rPr lang="en-US" dirty="0" smtClean="0"/>
              <a:t> century scientists understood Latin and Greek, so they used those languages for scientific names</a:t>
            </a:r>
            <a:endParaRPr lang="en-US" dirty="0"/>
          </a:p>
        </p:txBody>
      </p:sp>
    </p:spTree>
    <p:extLst>
      <p:ext uri="{BB962C8B-B14F-4D97-AF65-F5344CB8AC3E}">
        <p14:creationId xmlns:p14="http://schemas.microsoft.com/office/powerpoint/2010/main" val="12482695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Seed Plants</a:t>
            </a:r>
            <a:endParaRPr lang="en-US" dirty="0"/>
          </a:p>
        </p:txBody>
      </p:sp>
      <p:sp>
        <p:nvSpPr>
          <p:cNvPr id="3" name="Content Placeholder 2"/>
          <p:cNvSpPr>
            <a:spLocks noGrp="1"/>
          </p:cNvSpPr>
          <p:nvPr>
            <p:ph idx="1"/>
          </p:nvPr>
        </p:nvSpPr>
        <p:spPr>
          <a:xfrm>
            <a:off x="457200" y="1143000"/>
            <a:ext cx="8229600" cy="5486400"/>
          </a:xfrm>
        </p:spPr>
        <p:txBody>
          <a:bodyPr>
            <a:normAutofit fontScale="77500" lnSpcReduction="20000"/>
          </a:bodyPr>
          <a:lstStyle/>
          <a:p>
            <a:r>
              <a:rPr lang="en-US" dirty="0" smtClean="0"/>
              <a:t>Evolved the ability to reproduce without water, unlike mosses and ferns, which means that seed plants can live almost anywhere</a:t>
            </a:r>
          </a:p>
          <a:p>
            <a:r>
              <a:rPr lang="en-US" dirty="0" smtClean="0"/>
              <a:t>Adaptations that allow seed plants to reproduce w/o water include:</a:t>
            </a:r>
          </a:p>
          <a:p>
            <a:pPr lvl="1"/>
            <a:r>
              <a:rPr lang="en-US" dirty="0" smtClean="0"/>
              <a:t>Flowers or cones</a:t>
            </a:r>
          </a:p>
          <a:p>
            <a:pPr lvl="2"/>
            <a:r>
              <a:rPr lang="en-US" dirty="0" smtClean="0"/>
              <a:t>Cones bear seeds in gymnosperms</a:t>
            </a:r>
          </a:p>
          <a:p>
            <a:pPr lvl="2"/>
            <a:r>
              <a:rPr lang="en-US" dirty="0" smtClean="0"/>
              <a:t>Flowers bear seeds in angiosperms</a:t>
            </a:r>
          </a:p>
          <a:p>
            <a:pPr lvl="1"/>
            <a:r>
              <a:rPr lang="en-US" dirty="0" smtClean="0"/>
              <a:t>Transfer of sperm by pollination</a:t>
            </a:r>
          </a:p>
          <a:p>
            <a:pPr lvl="2"/>
            <a:r>
              <a:rPr lang="en-US" dirty="0" smtClean="0"/>
              <a:t>Entire male gametophyte is in pollen grain that produces sperm</a:t>
            </a:r>
          </a:p>
          <a:p>
            <a:pPr lvl="2"/>
            <a:r>
              <a:rPr lang="en-US" dirty="0" smtClean="0"/>
              <a:t>Pollination fertilizes the embryo when pollen is transferred to the egg by wind, insects, or small animals</a:t>
            </a:r>
          </a:p>
          <a:p>
            <a:pPr lvl="1"/>
            <a:r>
              <a:rPr lang="en-US" dirty="0" smtClean="0"/>
              <a:t>Protection of embryos in seeds</a:t>
            </a:r>
          </a:p>
          <a:p>
            <a:pPr lvl="2"/>
            <a:r>
              <a:rPr lang="en-US" dirty="0" smtClean="0"/>
              <a:t>A seed is a plant embryo (organism in an early stage of development) w/ a protective covering and surrounded by a food supply</a:t>
            </a:r>
          </a:p>
          <a:p>
            <a:pPr lvl="2"/>
            <a:r>
              <a:rPr lang="en-US" dirty="0" smtClean="0"/>
              <a:t>Seeds can survive long periods of extreme conditions and will grow when conditions are right</a:t>
            </a:r>
          </a:p>
        </p:txBody>
      </p:sp>
    </p:spTree>
    <p:extLst>
      <p:ext uri="{BB962C8B-B14F-4D97-AF65-F5344CB8AC3E}">
        <p14:creationId xmlns:p14="http://schemas.microsoft.com/office/powerpoint/2010/main" val="13989049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Gymnosperms-Cone Bearers</a:t>
            </a:r>
            <a:endParaRPr lang="en-US" dirty="0"/>
          </a:p>
        </p:txBody>
      </p:sp>
      <p:sp>
        <p:nvSpPr>
          <p:cNvPr id="3" name="Content Placeholder 2"/>
          <p:cNvSpPr>
            <a:spLocks noGrp="1"/>
          </p:cNvSpPr>
          <p:nvPr>
            <p:ph idx="1"/>
          </p:nvPr>
        </p:nvSpPr>
        <p:spPr>
          <a:xfrm>
            <a:off x="457200" y="1600200"/>
            <a:ext cx="3622183" cy="4525963"/>
          </a:xfrm>
        </p:spPr>
        <p:txBody>
          <a:bodyPr/>
          <a:lstStyle/>
          <a:p>
            <a:r>
              <a:rPr lang="en-US" dirty="0" err="1" smtClean="0"/>
              <a:t>Gnetophytes</a:t>
            </a:r>
            <a:endParaRPr lang="en-US" dirty="0" smtClean="0"/>
          </a:p>
          <a:p>
            <a:pPr lvl="1"/>
            <a:r>
              <a:rPr lang="en-US" dirty="0" smtClean="0"/>
              <a:t>Phylum </a:t>
            </a:r>
            <a:r>
              <a:rPr lang="en-US" dirty="0" err="1" smtClean="0"/>
              <a:t>Gnetophyta</a:t>
            </a:r>
            <a:endParaRPr lang="en-US" dirty="0" smtClean="0"/>
          </a:p>
          <a:p>
            <a:pPr lvl="1"/>
            <a:r>
              <a:rPr lang="en-US" dirty="0" smtClean="0"/>
              <a:t>Reproductive scales of these plants are clustered into cones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7338" y="18288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38343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725670"/>
            <a:ext cx="4381500" cy="4525963"/>
          </a:xfrm>
        </p:spPr>
        <p:txBody>
          <a:bodyPr/>
          <a:lstStyle/>
          <a:p>
            <a:r>
              <a:rPr lang="en-US" dirty="0" smtClean="0"/>
              <a:t>Cycads</a:t>
            </a:r>
          </a:p>
          <a:p>
            <a:pPr lvl="1"/>
            <a:r>
              <a:rPr lang="en-US" dirty="0" smtClean="0"/>
              <a:t>Phylum </a:t>
            </a:r>
            <a:r>
              <a:rPr lang="en-US" dirty="0" err="1" smtClean="0"/>
              <a:t>Cycadophyta</a:t>
            </a:r>
            <a:endParaRPr lang="en-US" dirty="0" smtClean="0"/>
          </a:p>
          <a:p>
            <a:pPr lvl="1"/>
            <a:r>
              <a:rPr lang="en-US" dirty="0" smtClean="0"/>
              <a:t>Palm-like plants that reproduces with large cones</a:t>
            </a:r>
          </a:p>
          <a:p>
            <a:pPr lvl="1"/>
            <a:r>
              <a:rPr lang="en-US" dirty="0" smtClean="0"/>
              <a:t>Appeared when dinosaurs roamed</a:t>
            </a:r>
            <a:endParaRPr lang="en-US" dirty="0"/>
          </a:p>
        </p:txBody>
      </p:sp>
      <p:sp>
        <p:nvSpPr>
          <p:cNvPr id="4" name="Title 1"/>
          <p:cNvSpPr>
            <a:spLocks noGrp="1"/>
          </p:cNvSpPr>
          <p:nvPr>
            <p:ph type="title"/>
          </p:nvPr>
        </p:nvSpPr>
        <p:spPr>
          <a:xfrm>
            <a:off x="0" y="381000"/>
            <a:ext cx="6400800" cy="1143000"/>
          </a:xfrm>
        </p:spPr>
        <p:txBody>
          <a:bodyPr>
            <a:normAutofit fontScale="90000"/>
          </a:bodyPr>
          <a:lstStyle/>
          <a:p>
            <a:r>
              <a:rPr lang="en-US" dirty="0" smtClean="0"/>
              <a:t>Gymnosperms-Cone Bearers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3048000"/>
            <a:ext cx="47625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01052"/>
            <a:ext cx="2743200" cy="365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9980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28800"/>
            <a:ext cx="5029200" cy="4525963"/>
          </a:xfrm>
        </p:spPr>
        <p:txBody>
          <a:bodyPr>
            <a:normAutofit fontScale="92500" lnSpcReduction="10000"/>
          </a:bodyPr>
          <a:lstStyle/>
          <a:p>
            <a:r>
              <a:rPr lang="en-US" dirty="0" err="1" smtClean="0"/>
              <a:t>Ginkoes</a:t>
            </a:r>
            <a:endParaRPr lang="en-US" dirty="0" smtClean="0"/>
          </a:p>
          <a:p>
            <a:pPr lvl="1"/>
            <a:r>
              <a:rPr lang="en-US" dirty="0" smtClean="0"/>
              <a:t>Phylum </a:t>
            </a:r>
            <a:r>
              <a:rPr lang="en-US" dirty="0" err="1" smtClean="0"/>
              <a:t>Ginkgophyta</a:t>
            </a:r>
            <a:endParaRPr lang="en-US" dirty="0" smtClean="0"/>
          </a:p>
          <a:p>
            <a:pPr lvl="1"/>
            <a:r>
              <a:rPr lang="en-US" dirty="0" smtClean="0"/>
              <a:t>Common when dinosaurs roams</a:t>
            </a:r>
          </a:p>
          <a:p>
            <a:pPr lvl="1"/>
            <a:r>
              <a:rPr lang="en-US" dirty="0" smtClean="0"/>
              <a:t>Contains only one living species today, </a:t>
            </a:r>
            <a:r>
              <a:rPr lang="en-US" i="1" dirty="0" smtClean="0"/>
              <a:t>Ginkgo </a:t>
            </a:r>
            <a:r>
              <a:rPr lang="en-US" i="1" dirty="0" err="1" smtClean="0"/>
              <a:t>biloba</a:t>
            </a:r>
            <a:r>
              <a:rPr lang="en-US" i="1" dirty="0" smtClean="0"/>
              <a:t>,</a:t>
            </a:r>
            <a:r>
              <a:rPr lang="en-US" dirty="0" smtClean="0"/>
              <a:t> one of the oldest seed plant species alive</a:t>
            </a:r>
          </a:p>
          <a:p>
            <a:pPr lvl="1"/>
            <a:r>
              <a:rPr lang="en-US" dirty="0" smtClean="0"/>
              <a:t>Has been used to treat blood disorders and enhance memory</a:t>
            </a:r>
          </a:p>
          <a:p>
            <a:pPr lvl="1"/>
            <a:endParaRPr lang="en-US" i="1" dirty="0"/>
          </a:p>
        </p:txBody>
      </p:sp>
      <p:sp>
        <p:nvSpPr>
          <p:cNvPr id="4" name="Title 1"/>
          <p:cNvSpPr>
            <a:spLocks noGrp="1"/>
          </p:cNvSpPr>
          <p:nvPr>
            <p:ph type="title"/>
          </p:nvPr>
        </p:nvSpPr>
        <p:spPr>
          <a:xfrm>
            <a:off x="152400" y="274638"/>
            <a:ext cx="4516057" cy="1143000"/>
          </a:xfrm>
        </p:spPr>
        <p:txBody>
          <a:bodyPr>
            <a:normAutofit fontScale="90000"/>
          </a:bodyPr>
          <a:lstStyle/>
          <a:p>
            <a:r>
              <a:rPr lang="en-US" dirty="0" smtClean="0"/>
              <a:t>Gymnosperms-Cone Bearers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99" y="0"/>
            <a:ext cx="3469783" cy="27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89" y="2905662"/>
            <a:ext cx="3929011"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49193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3886200" cy="4876800"/>
          </a:xfrm>
        </p:spPr>
        <p:txBody>
          <a:bodyPr>
            <a:normAutofit fontScale="85000" lnSpcReduction="20000"/>
          </a:bodyPr>
          <a:lstStyle/>
          <a:p>
            <a:r>
              <a:rPr lang="en-US" dirty="0" smtClean="0"/>
              <a:t>Conifers</a:t>
            </a:r>
          </a:p>
          <a:p>
            <a:pPr lvl="1"/>
            <a:r>
              <a:rPr lang="en-US" dirty="0" smtClean="0"/>
              <a:t>Phylum </a:t>
            </a:r>
            <a:r>
              <a:rPr lang="en-US" dirty="0" err="1" smtClean="0"/>
              <a:t>Coniferophyta</a:t>
            </a:r>
            <a:endParaRPr lang="en-US" dirty="0" smtClean="0"/>
          </a:p>
          <a:p>
            <a:pPr lvl="1"/>
            <a:r>
              <a:rPr lang="en-US" dirty="0" smtClean="0"/>
              <a:t>Most common gymnosperm</a:t>
            </a:r>
          </a:p>
          <a:p>
            <a:pPr lvl="2"/>
            <a:r>
              <a:rPr lang="en-US" dirty="0" smtClean="0"/>
              <a:t>Some can live for over 4000 years</a:t>
            </a:r>
          </a:p>
          <a:p>
            <a:pPr lvl="2"/>
            <a:r>
              <a:rPr lang="en-US" dirty="0" smtClean="0"/>
              <a:t>Some species can grow to more than 100 meters in height</a:t>
            </a:r>
          </a:p>
          <a:p>
            <a:pPr lvl="1"/>
            <a:r>
              <a:rPr lang="en-US" dirty="0" smtClean="0"/>
              <a:t>Evolved long and thin leaves (needles)</a:t>
            </a:r>
            <a:r>
              <a:rPr lang="en-US" dirty="0"/>
              <a:t> </a:t>
            </a:r>
            <a:r>
              <a:rPr lang="en-US" dirty="0" smtClean="0"/>
              <a:t>during dry and cool conditions</a:t>
            </a:r>
          </a:p>
          <a:p>
            <a:pPr lvl="2"/>
            <a:r>
              <a:rPr lang="en-US" dirty="0" smtClean="0"/>
              <a:t>Shape reduces water loss</a:t>
            </a:r>
          </a:p>
          <a:p>
            <a:pPr lvl="2"/>
            <a:r>
              <a:rPr lang="en-US" dirty="0" smtClean="0"/>
              <a:t>Waxy coating of leaves reduces water loss</a:t>
            </a:r>
            <a:endParaRPr lang="en-US" dirty="0"/>
          </a:p>
        </p:txBody>
      </p:sp>
      <p:sp>
        <p:nvSpPr>
          <p:cNvPr id="4" name="Title 1"/>
          <p:cNvSpPr>
            <a:spLocks noGrp="1"/>
          </p:cNvSpPr>
          <p:nvPr>
            <p:ph type="title"/>
          </p:nvPr>
        </p:nvSpPr>
        <p:spPr>
          <a:xfrm>
            <a:off x="457200" y="274638"/>
            <a:ext cx="4038600" cy="1143000"/>
          </a:xfrm>
        </p:spPr>
        <p:txBody>
          <a:bodyPr>
            <a:normAutofit fontScale="90000"/>
          </a:bodyPr>
          <a:lstStyle/>
          <a:p>
            <a:r>
              <a:rPr lang="en-US" dirty="0" smtClean="0"/>
              <a:t>Gymnosperms-Cone Bearers</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505200"/>
            <a:ext cx="4800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0"/>
            <a:ext cx="4681470" cy="3511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62957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438400"/>
            <a:ext cx="58674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978" y="-5366"/>
            <a:ext cx="451485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3081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304800"/>
            <a:ext cx="8229600" cy="1143000"/>
          </a:xfrm>
        </p:spPr>
        <p:txBody>
          <a:bodyPr/>
          <a:lstStyle/>
          <a:p>
            <a:r>
              <a:rPr lang="en-US" dirty="0" smtClean="0"/>
              <a:t>Gymnosperm Life Cycle</a:t>
            </a:r>
            <a:endParaRPr lang="en-US" dirty="0"/>
          </a:p>
        </p:txBody>
      </p:sp>
      <p:sp>
        <p:nvSpPr>
          <p:cNvPr id="3" name="Content Placeholder 2"/>
          <p:cNvSpPr>
            <a:spLocks noGrp="1"/>
          </p:cNvSpPr>
          <p:nvPr>
            <p:ph idx="1"/>
          </p:nvPr>
        </p:nvSpPr>
        <p:spPr>
          <a:xfrm>
            <a:off x="0" y="609601"/>
            <a:ext cx="9143999" cy="1343013"/>
          </a:xfrm>
        </p:spPr>
        <p:txBody>
          <a:bodyPr>
            <a:normAutofit fontScale="70000" lnSpcReduction="20000"/>
          </a:bodyPr>
          <a:lstStyle/>
          <a:p>
            <a:r>
              <a:rPr lang="en-US" dirty="0" smtClean="0"/>
              <a:t>Reproduction takes place in cones, which are produced by a mature sporophyte plant.  Relies on wind for reproduction.  Typically takes 2 years.</a:t>
            </a:r>
          </a:p>
          <a:p>
            <a:pPr lvl="1"/>
            <a:r>
              <a:rPr lang="en-US" dirty="0" smtClean="0"/>
              <a:t>Pollen cones (male gametophyte)</a:t>
            </a:r>
          </a:p>
          <a:p>
            <a:pPr lvl="1"/>
            <a:r>
              <a:rPr lang="en-US" dirty="0" smtClean="0"/>
              <a:t>Seed cones (female gametophyte)</a:t>
            </a:r>
            <a:endParaRPr 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52614"/>
            <a:ext cx="6203950" cy="4905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6274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Angiosperms (Flowering Plants) evolved from Seed Plants</a:t>
            </a:r>
            <a:endParaRPr lang="en-US" dirty="0"/>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2361" y="1600200"/>
            <a:ext cx="686843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3342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Angiosperms-Flowering Plants</a:t>
            </a:r>
            <a:endParaRPr lang="en-US" dirty="0"/>
          </a:p>
        </p:txBody>
      </p:sp>
      <p:sp>
        <p:nvSpPr>
          <p:cNvPr id="3" name="Content Placeholder 2"/>
          <p:cNvSpPr>
            <a:spLocks noGrp="1"/>
          </p:cNvSpPr>
          <p:nvPr>
            <p:ph idx="1"/>
          </p:nvPr>
        </p:nvSpPr>
        <p:spPr/>
        <p:txBody>
          <a:bodyPr>
            <a:normAutofit lnSpcReduction="10000"/>
          </a:bodyPr>
          <a:lstStyle/>
          <a:p>
            <a:r>
              <a:rPr lang="en-US" dirty="0" smtClean="0"/>
              <a:t>Phylum </a:t>
            </a:r>
            <a:r>
              <a:rPr lang="en-US" dirty="0" err="1" smtClean="0"/>
              <a:t>Anthophyta</a:t>
            </a:r>
            <a:endParaRPr lang="en-US" dirty="0" smtClean="0"/>
          </a:p>
          <a:p>
            <a:r>
              <a:rPr lang="en-US" dirty="0" smtClean="0"/>
              <a:t>Majority of living plant species are angiosperms (means enclosed seed)</a:t>
            </a:r>
          </a:p>
          <a:p>
            <a:r>
              <a:rPr lang="en-US" dirty="0" smtClean="0"/>
              <a:t>Develop flowers</a:t>
            </a:r>
          </a:p>
          <a:p>
            <a:pPr lvl="1"/>
            <a:r>
              <a:rPr lang="en-US" dirty="0" smtClean="0"/>
              <a:t>Attract animals that transport pollen</a:t>
            </a:r>
          </a:p>
          <a:p>
            <a:pPr lvl="1"/>
            <a:r>
              <a:rPr lang="en-US" dirty="0" smtClean="0"/>
              <a:t>Contain ovaries, which surround and protect the seeds</a:t>
            </a:r>
          </a:p>
          <a:p>
            <a:pPr lvl="1"/>
            <a:r>
              <a:rPr lang="en-US" dirty="0" smtClean="0"/>
              <a:t>Ovary develops into a fruit which protects the seed and aids in its dispersal</a:t>
            </a:r>
            <a:endParaRPr lang="en-US" dirty="0"/>
          </a:p>
        </p:txBody>
      </p:sp>
    </p:spTree>
    <p:extLst>
      <p:ext uri="{BB962C8B-B14F-4D97-AF65-F5344CB8AC3E}">
        <p14:creationId xmlns:p14="http://schemas.microsoft.com/office/powerpoint/2010/main" val="9681525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304800"/>
            <a:ext cx="7436476" cy="1143000"/>
          </a:xfrm>
        </p:spPr>
        <p:txBody>
          <a:bodyPr/>
          <a:lstStyle/>
          <a:p>
            <a:r>
              <a:rPr lang="en-US" dirty="0" smtClean="0"/>
              <a:t>Angiosperms-Flowering Plants</a:t>
            </a:r>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00200"/>
            <a:ext cx="6840322" cy="490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1073"/>
            <a:ext cx="1524000" cy="2031325"/>
          </a:xfrm>
          <a:prstGeom prst="rect">
            <a:avLst/>
          </a:prstGeom>
          <a:noFill/>
        </p:spPr>
        <p:txBody>
          <a:bodyPr wrap="square" rtlCol="0">
            <a:spAutoFit/>
          </a:bodyPr>
          <a:lstStyle/>
          <a:p>
            <a:r>
              <a:rPr lang="en-US" dirty="0" smtClean="0"/>
              <a:t>Cotyledons: # of seed leafs in embryo, hence the names monocot and dicot</a:t>
            </a:r>
            <a:endParaRPr lang="en-US" dirty="0"/>
          </a:p>
        </p:txBody>
      </p:sp>
      <p:sp>
        <p:nvSpPr>
          <p:cNvPr id="6" name="TextBox 5"/>
          <p:cNvSpPr txBox="1"/>
          <p:nvPr/>
        </p:nvSpPr>
        <p:spPr>
          <a:xfrm>
            <a:off x="152400" y="2286000"/>
            <a:ext cx="1371600" cy="1200329"/>
          </a:xfrm>
          <a:prstGeom prst="rect">
            <a:avLst/>
          </a:prstGeom>
          <a:noFill/>
        </p:spPr>
        <p:txBody>
          <a:bodyPr wrap="square" rtlCol="0">
            <a:spAutoFit/>
          </a:bodyPr>
          <a:lstStyle/>
          <a:p>
            <a:r>
              <a:rPr lang="en-US" dirty="0" smtClean="0"/>
              <a:t>Corn, wheat, lilies, orchids, palms</a:t>
            </a:r>
            <a:endParaRPr lang="en-US" dirty="0"/>
          </a:p>
        </p:txBody>
      </p:sp>
      <p:sp>
        <p:nvSpPr>
          <p:cNvPr id="9" name="TextBox 8"/>
          <p:cNvSpPr txBox="1"/>
          <p:nvPr/>
        </p:nvSpPr>
        <p:spPr>
          <a:xfrm>
            <a:off x="304800" y="4572000"/>
            <a:ext cx="1371600" cy="1200329"/>
          </a:xfrm>
          <a:prstGeom prst="rect">
            <a:avLst/>
          </a:prstGeom>
          <a:noFill/>
        </p:spPr>
        <p:txBody>
          <a:bodyPr wrap="square" rtlCol="0">
            <a:spAutoFit/>
          </a:bodyPr>
          <a:lstStyle/>
          <a:p>
            <a:r>
              <a:rPr lang="en-US" dirty="0" smtClean="0"/>
              <a:t>Roses, clover, tomatoes, oaks, daisies</a:t>
            </a:r>
            <a:endParaRPr lang="en-US" dirty="0"/>
          </a:p>
        </p:txBody>
      </p:sp>
    </p:spTree>
    <p:extLst>
      <p:ext uri="{BB962C8B-B14F-4D97-AF65-F5344CB8AC3E}">
        <p14:creationId xmlns:p14="http://schemas.microsoft.com/office/powerpoint/2010/main" val="1650605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Carolus</a:t>
            </a:r>
            <a:r>
              <a:rPr lang="en-US" dirty="0" smtClean="0"/>
              <a:t> Linnaeus</a:t>
            </a:r>
            <a:endParaRPr lang="en-US" dirty="0"/>
          </a:p>
        </p:txBody>
      </p:sp>
      <p:sp>
        <p:nvSpPr>
          <p:cNvPr id="3" name="Content Placeholder 2"/>
          <p:cNvSpPr>
            <a:spLocks noGrp="1"/>
          </p:cNvSpPr>
          <p:nvPr>
            <p:ph idx="1"/>
          </p:nvPr>
        </p:nvSpPr>
        <p:spPr>
          <a:xfrm>
            <a:off x="457200" y="1600200"/>
            <a:ext cx="4038600" cy="4525963"/>
          </a:xfrm>
        </p:spPr>
        <p:txBody>
          <a:bodyPr>
            <a:normAutofit fontScale="77500" lnSpcReduction="20000"/>
          </a:bodyPr>
          <a:lstStyle/>
          <a:p>
            <a:r>
              <a:rPr lang="en-US" dirty="0" smtClean="0"/>
              <a:t>Developed </a:t>
            </a:r>
            <a:r>
              <a:rPr lang="en-US" b="1" dirty="0" smtClean="0"/>
              <a:t>binomial nomenclature</a:t>
            </a:r>
          </a:p>
          <a:p>
            <a:pPr lvl="1"/>
            <a:r>
              <a:rPr lang="en-US" dirty="0" smtClean="0"/>
              <a:t>Each species is assigned a 2-part scientific name</a:t>
            </a:r>
          </a:p>
          <a:p>
            <a:pPr lvl="1"/>
            <a:r>
              <a:rPr lang="en-US" dirty="0" smtClean="0"/>
              <a:t>The scientific name is always written in italics</a:t>
            </a:r>
          </a:p>
          <a:p>
            <a:pPr lvl="1"/>
            <a:r>
              <a:rPr lang="en-US" dirty="0" smtClean="0"/>
              <a:t>First word is capitalized and second word is lowercased</a:t>
            </a:r>
          </a:p>
          <a:p>
            <a:pPr lvl="1"/>
            <a:r>
              <a:rPr lang="en-US" i="1" dirty="0" err="1" smtClean="0"/>
              <a:t>Panthera</a:t>
            </a:r>
            <a:r>
              <a:rPr lang="en-US" i="1" dirty="0" smtClean="0"/>
              <a:t> </a:t>
            </a:r>
            <a:r>
              <a:rPr lang="en-US" i="1" dirty="0" err="1" smtClean="0"/>
              <a:t>pardus</a:t>
            </a:r>
            <a:endParaRPr lang="en-US" i="1" dirty="0" smtClean="0"/>
          </a:p>
          <a:p>
            <a:r>
              <a:rPr lang="en-US" dirty="0" smtClean="0"/>
              <a:t>Developed a hierarchical system of classification with 7 levels</a:t>
            </a:r>
          </a:p>
          <a:p>
            <a:pPr lvl="1"/>
            <a:r>
              <a:rPr lang="en-US" dirty="0" smtClean="0"/>
              <a:t>Each level is called a taxon</a:t>
            </a:r>
          </a:p>
          <a:p>
            <a:pPr lvl="1"/>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47800"/>
            <a:ext cx="4430024"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55666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 angiosperms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Monocot v dicot</a:t>
            </a:r>
          </a:p>
          <a:p>
            <a:r>
              <a:rPr lang="en-US" dirty="0" smtClean="0"/>
              <a:t>Woody v herbaceous</a:t>
            </a:r>
          </a:p>
          <a:p>
            <a:pPr lvl="1"/>
            <a:r>
              <a:rPr lang="en-US" dirty="0" smtClean="0"/>
              <a:t>Woody plant have thick cell walls (trees, shrubs, vines)</a:t>
            </a:r>
          </a:p>
          <a:p>
            <a:pPr lvl="1"/>
            <a:r>
              <a:rPr lang="en-US" dirty="0" smtClean="0"/>
              <a:t>Herbaceous plants have stems that are smooth and </a:t>
            </a:r>
            <a:r>
              <a:rPr lang="en-US" dirty="0" err="1" smtClean="0"/>
              <a:t>nonwoody</a:t>
            </a:r>
            <a:r>
              <a:rPr lang="en-US" dirty="0" smtClean="0"/>
              <a:t> (dandelions, petunias, sunflowers)</a:t>
            </a:r>
          </a:p>
          <a:p>
            <a:r>
              <a:rPr lang="en-US" dirty="0" smtClean="0"/>
              <a:t>Annuals, biennials, perennials</a:t>
            </a:r>
          </a:p>
          <a:p>
            <a:pPr lvl="1"/>
            <a:r>
              <a:rPr lang="en-US" dirty="0" smtClean="0"/>
              <a:t>Refers to life span</a:t>
            </a:r>
          </a:p>
          <a:p>
            <a:pPr lvl="1"/>
            <a:r>
              <a:rPr lang="en-US" dirty="0" smtClean="0"/>
              <a:t>Annuals complete life cycle within one growing season (marigolds, petunias, pansies, zinnias)</a:t>
            </a:r>
          </a:p>
          <a:p>
            <a:pPr lvl="1"/>
            <a:r>
              <a:rPr lang="en-US" dirty="0" smtClean="0"/>
              <a:t>Biennials complete life cycle every 2 years (primrose, parsley, celery, foxglove)</a:t>
            </a:r>
          </a:p>
          <a:p>
            <a:pPr lvl="1"/>
            <a:r>
              <a:rPr lang="en-US" dirty="0" smtClean="0"/>
              <a:t>Perennials live through many years (palm trees, sagebrush, honeysuckle, maple trees)</a:t>
            </a:r>
          </a:p>
        </p:txBody>
      </p:sp>
    </p:spTree>
    <p:extLst>
      <p:ext uri="{BB962C8B-B14F-4D97-AF65-F5344CB8AC3E}">
        <p14:creationId xmlns:p14="http://schemas.microsoft.com/office/powerpoint/2010/main" val="39670256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cycle of angiosperms</a:t>
            </a:r>
            <a:endParaRPr lang="en-US" dirty="0"/>
          </a:p>
        </p:txBody>
      </p:sp>
      <p:sp>
        <p:nvSpPr>
          <p:cNvPr id="3" name="Content Placeholder 2"/>
          <p:cNvSpPr>
            <a:spLocks noGrp="1"/>
          </p:cNvSpPr>
          <p:nvPr>
            <p:ph idx="1"/>
          </p:nvPr>
        </p:nvSpPr>
        <p:spPr>
          <a:xfrm>
            <a:off x="76200" y="1676400"/>
            <a:ext cx="2819400" cy="4525963"/>
          </a:xfrm>
        </p:spPr>
        <p:txBody>
          <a:bodyPr>
            <a:normAutofit fontScale="55000" lnSpcReduction="20000"/>
          </a:bodyPr>
          <a:lstStyle/>
          <a:p>
            <a:r>
              <a:rPr lang="en-US" dirty="0" smtClean="0"/>
              <a:t>Mature sporophyte produces flowers</a:t>
            </a:r>
          </a:p>
          <a:p>
            <a:r>
              <a:rPr lang="en-US" smtClean="0"/>
              <a:t>Reproduction </a:t>
            </a:r>
            <a:r>
              <a:rPr lang="en-US" dirty="0" smtClean="0"/>
              <a:t>takes place within the flower.  </a:t>
            </a:r>
            <a:endParaRPr lang="en-US" dirty="0"/>
          </a:p>
          <a:p>
            <a:r>
              <a:rPr lang="en-US" dirty="0" smtClean="0"/>
              <a:t>Embryo sac is produced from meiosis-this is the female gametophyte</a:t>
            </a:r>
          </a:p>
          <a:p>
            <a:r>
              <a:rPr lang="en-US" dirty="0" smtClean="0"/>
              <a:t>Pollen grain is produced from spores from meiosis-this is the male gametophyte</a:t>
            </a:r>
          </a:p>
          <a:p>
            <a:r>
              <a:rPr lang="en-US" dirty="0" smtClean="0"/>
              <a:t>Pollination takes place by wind or </a:t>
            </a:r>
            <a:r>
              <a:rPr lang="en-US" u="sng" dirty="0" smtClean="0"/>
              <a:t>animal</a:t>
            </a:r>
            <a:r>
              <a:rPr lang="en-US" dirty="0" smtClean="0"/>
              <a:t> (more frequent)</a:t>
            </a:r>
          </a:p>
          <a:p>
            <a:r>
              <a:rPr lang="en-US" dirty="0" smtClean="0"/>
              <a:t>After fertilization, zygote divides and produces an embryo, which develops into a seed</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951" y="1676400"/>
            <a:ext cx="6393074"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3492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219" y="27432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401" y="22404"/>
            <a:ext cx="4762500"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25" y="2983874"/>
            <a:ext cx="5857875"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787" y="-17172"/>
            <a:ext cx="5342441" cy="300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7172"/>
            <a:ext cx="2857500" cy="300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4478" y="4679324"/>
            <a:ext cx="33337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70613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13. Describe </a:t>
            </a:r>
            <a:r>
              <a:rPr lang="en-US" dirty="0"/>
              <a:t>the structure and function of the major parts of a plant:</a:t>
            </a:r>
          </a:p>
          <a:p>
            <a:pPr lvl="0"/>
            <a:r>
              <a:rPr lang="en-US" dirty="0"/>
              <a:t>roots</a:t>
            </a:r>
          </a:p>
          <a:p>
            <a:pPr lvl="0"/>
            <a:r>
              <a:rPr lang="en-US" dirty="0"/>
              <a:t>stems</a:t>
            </a:r>
          </a:p>
          <a:p>
            <a:pPr lvl="0"/>
            <a:r>
              <a:rPr lang="en-US" dirty="0"/>
              <a:t>leaves</a:t>
            </a:r>
          </a:p>
          <a:p>
            <a:pPr lvl="0"/>
            <a:r>
              <a:rPr lang="en-US" dirty="0"/>
              <a:t>flowers</a:t>
            </a:r>
          </a:p>
          <a:p>
            <a:endParaRPr lang="en-US" dirty="0"/>
          </a:p>
        </p:txBody>
      </p:sp>
    </p:spTree>
    <p:extLst>
      <p:ext uri="{BB962C8B-B14F-4D97-AF65-F5344CB8AC3E}">
        <p14:creationId xmlns:p14="http://schemas.microsoft.com/office/powerpoint/2010/main" val="7170296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seed plants: function					</a:t>
            </a:r>
            <a:endParaRPr lang="en-US" dirty="0"/>
          </a:p>
        </p:txBody>
      </p:sp>
      <p:sp>
        <p:nvSpPr>
          <p:cNvPr id="3" name="Content Placeholder 2"/>
          <p:cNvSpPr>
            <a:spLocks noGrp="1"/>
          </p:cNvSpPr>
          <p:nvPr>
            <p:ph idx="1"/>
          </p:nvPr>
        </p:nvSpPr>
        <p:spPr/>
        <p:txBody>
          <a:bodyPr/>
          <a:lstStyle/>
          <a:p>
            <a:pPr marL="0" indent="0">
              <a:buNone/>
            </a:pPr>
            <a:r>
              <a:rPr lang="en-US" i="1" dirty="0"/>
              <a:t>Brassica </a:t>
            </a:r>
            <a:r>
              <a:rPr lang="en-US" i="1" dirty="0" err="1"/>
              <a:t>rapa</a:t>
            </a:r>
            <a:endParaRPr lang="en-US" dirty="0" smtClean="0"/>
          </a:p>
          <a:p>
            <a:pPr marL="514350" indent="-514350">
              <a:buFont typeface="+mj-lt"/>
              <a:buAutoNum type="arabicPeriod"/>
            </a:pPr>
            <a:r>
              <a:rPr lang="en-US" dirty="0" smtClean="0"/>
              <a:t>Roots</a:t>
            </a:r>
          </a:p>
          <a:p>
            <a:pPr marL="514350" indent="-514350">
              <a:buFont typeface="+mj-lt"/>
              <a:buAutoNum type="arabicPeriod"/>
            </a:pPr>
            <a:r>
              <a:rPr lang="en-US" dirty="0" smtClean="0"/>
              <a:t>Stems</a:t>
            </a:r>
          </a:p>
          <a:p>
            <a:pPr marL="514350" indent="-514350">
              <a:buFont typeface="+mj-lt"/>
              <a:buAutoNum type="arabicPeriod"/>
            </a:pPr>
            <a:r>
              <a:rPr lang="en-US" dirty="0" smtClean="0"/>
              <a:t>Leaves</a:t>
            </a:r>
          </a:p>
          <a:p>
            <a:pPr marL="514350" indent="-514350">
              <a:buFont typeface="+mj-lt"/>
              <a:buAutoNum type="arabicPeriod"/>
            </a:pPr>
            <a:r>
              <a:rPr lang="en-US" dirty="0" smtClean="0"/>
              <a:t>Flower</a:t>
            </a:r>
          </a:p>
          <a:p>
            <a:pPr marL="0" indent="0">
              <a:buNone/>
            </a:pPr>
            <a:endParaRPr lang="en-US"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914400"/>
            <a:ext cx="456247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4902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of Roots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Absorbs and transports water and dissolved nutrients to rest of plant</a:t>
            </a:r>
          </a:p>
          <a:p>
            <a:pPr lvl="1"/>
            <a:r>
              <a:rPr lang="en-US" dirty="0" smtClean="0"/>
              <a:t>Nutrients come from soil (see figure 23-8 page 586)</a:t>
            </a:r>
          </a:p>
          <a:p>
            <a:pPr lvl="2"/>
            <a:r>
              <a:rPr lang="en-US" dirty="0" smtClean="0"/>
              <a:t>Essential:</a:t>
            </a:r>
          </a:p>
          <a:p>
            <a:pPr lvl="3"/>
            <a:r>
              <a:rPr lang="en-US" b="1" dirty="0" smtClean="0"/>
              <a:t>Phosphorus, nitrogen</a:t>
            </a:r>
            <a:r>
              <a:rPr lang="en-US" dirty="0" smtClean="0"/>
              <a:t>, potassium, magnesium, and calcium</a:t>
            </a:r>
          </a:p>
          <a:p>
            <a:pPr lvl="2"/>
            <a:r>
              <a:rPr lang="en-US" dirty="0" smtClean="0"/>
              <a:t>Trace (very small </a:t>
            </a:r>
            <a:r>
              <a:rPr lang="en-US" dirty="0" err="1" smtClean="0"/>
              <a:t>amt</a:t>
            </a:r>
            <a:r>
              <a:rPr lang="en-US" dirty="0" smtClean="0"/>
              <a:t>):</a:t>
            </a:r>
          </a:p>
          <a:p>
            <a:pPr lvl="3"/>
            <a:r>
              <a:rPr lang="en-US" dirty="0" smtClean="0"/>
              <a:t>Sulfur, iron, zinc, boron, copper, manganese, chlorine, molybdenum</a:t>
            </a:r>
          </a:p>
          <a:p>
            <a:r>
              <a:rPr lang="en-US" dirty="0" smtClean="0"/>
              <a:t>Anchor plants in the ground</a:t>
            </a:r>
          </a:p>
          <a:p>
            <a:pPr lvl="1"/>
            <a:r>
              <a:rPr lang="en-US" dirty="0" smtClean="0"/>
              <a:t>Holds soil in place and prevents erosion</a:t>
            </a:r>
          </a:p>
          <a:p>
            <a:r>
              <a:rPr lang="en-US" dirty="0" smtClean="0"/>
              <a:t>Protect plant from harmful soil bacteria and fungi</a:t>
            </a:r>
          </a:p>
          <a:p>
            <a:r>
              <a:rPr lang="en-US" dirty="0" smtClean="0"/>
              <a:t>Hold plants upright</a:t>
            </a:r>
            <a:endParaRPr lang="en-US" dirty="0"/>
          </a:p>
        </p:txBody>
      </p:sp>
    </p:spTree>
    <p:extLst>
      <p:ext uri="{BB962C8B-B14F-4D97-AF65-F5344CB8AC3E}">
        <p14:creationId xmlns:p14="http://schemas.microsoft.com/office/powerpoint/2010/main" val="4544644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of Stems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Support system:  for plant body</a:t>
            </a:r>
          </a:p>
          <a:p>
            <a:pPr lvl="1"/>
            <a:r>
              <a:rPr lang="en-US" dirty="0"/>
              <a:t>Must be strong enough to hold up leaves </a:t>
            </a:r>
            <a:r>
              <a:rPr lang="en-US" dirty="0" smtClean="0"/>
              <a:t>to the sunlight and branches for growth</a:t>
            </a:r>
          </a:p>
          <a:p>
            <a:pPr lvl="1"/>
            <a:r>
              <a:rPr lang="en-US" dirty="0" smtClean="0"/>
              <a:t>Produce leaves, branches, and flowers</a:t>
            </a:r>
          </a:p>
          <a:p>
            <a:r>
              <a:rPr lang="en-US" dirty="0" smtClean="0"/>
              <a:t>Transport system: carries nutrients</a:t>
            </a:r>
          </a:p>
          <a:p>
            <a:pPr lvl="1"/>
            <a:r>
              <a:rPr lang="en-US" dirty="0" smtClean="0"/>
              <a:t>Must contain subsystems than can lift water from roots to leaves and carry glucose from the leaves back down to the roots</a:t>
            </a:r>
          </a:p>
          <a:p>
            <a:r>
              <a:rPr lang="en-US" dirty="0" smtClean="0"/>
              <a:t>Defense system: protects the plant against predators and disease</a:t>
            </a:r>
          </a:p>
        </p:txBody>
      </p:sp>
    </p:spTree>
    <p:extLst>
      <p:ext uri="{BB962C8B-B14F-4D97-AF65-F5344CB8AC3E}">
        <p14:creationId xmlns:p14="http://schemas.microsoft.com/office/powerpoint/2010/main" val="8602724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of Leaves</a:t>
            </a:r>
            <a:endParaRPr lang="en-US" dirty="0"/>
          </a:p>
        </p:txBody>
      </p:sp>
      <p:sp>
        <p:nvSpPr>
          <p:cNvPr id="3" name="Content Placeholder 2"/>
          <p:cNvSpPr>
            <a:spLocks noGrp="1"/>
          </p:cNvSpPr>
          <p:nvPr>
            <p:ph idx="1"/>
          </p:nvPr>
        </p:nvSpPr>
        <p:spPr/>
        <p:txBody>
          <a:bodyPr/>
          <a:lstStyle/>
          <a:p>
            <a:r>
              <a:rPr lang="en-US" dirty="0" smtClean="0"/>
              <a:t>Main photosynthetic systems</a:t>
            </a:r>
          </a:p>
          <a:p>
            <a:r>
              <a:rPr lang="en-US" dirty="0" smtClean="0"/>
              <a:t>Broad, flat surfaces increase surface area for plants to absorb sunlight</a:t>
            </a:r>
          </a:p>
          <a:p>
            <a:r>
              <a:rPr lang="en-US" dirty="0" smtClean="0"/>
              <a:t>Pores in leaves that open and close help conserve water while allowing gases for photosynthesis to enter or leave the plant</a:t>
            </a:r>
            <a:endParaRPr lang="en-US" dirty="0"/>
          </a:p>
        </p:txBody>
      </p:sp>
    </p:spTree>
    <p:extLst>
      <p:ext uri="{BB962C8B-B14F-4D97-AF65-F5344CB8AC3E}">
        <p14:creationId xmlns:p14="http://schemas.microsoft.com/office/powerpoint/2010/main" val="11857273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912217" cy="1143000"/>
          </a:xfrm>
        </p:spPr>
        <p:txBody>
          <a:bodyPr/>
          <a:lstStyle/>
          <a:p>
            <a:r>
              <a:rPr lang="en-US" dirty="0" smtClean="0"/>
              <a:t>Flower Function</a:t>
            </a:r>
            <a:endParaRPr lang="en-US" dirty="0"/>
          </a:p>
        </p:txBody>
      </p:sp>
      <p:sp>
        <p:nvSpPr>
          <p:cNvPr id="3" name="Content Placeholder 2"/>
          <p:cNvSpPr>
            <a:spLocks noGrp="1"/>
          </p:cNvSpPr>
          <p:nvPr>
            <p:ph idx="1"/>
          </p:nvPr>
        </p:nvSpPr>
        <p:spPr>
          <a:xfrm>
            <a:off x="76200" y="1371600"/>
            <a:ext cx="3581400" cy="5486400"/>
          </a:xfrm>
        </p:spPr>
        <p:txBody>
          <a:bodyPr>
            <a:normAutofit fontScale="77500" lnSpcReduction="20000"/>
          </a:bodyPr>
          <a:lstStyle/>
          <a:p>
            <a:r>
              <a:rPr lang="en-US" dirty="0" smtClean="0"/>
              <a:t>Flowers are reproductive organs that are composed of four kind of specialized leaves:</a:t>
            </a:r>
          </a:p>
          <a:p>
            <a:pPr marL="971550" lvl="1" indent="-514350">
              <a:buFont typeface="+mj-lt"/>
              <a:buAutoNum type="arabicPeriod"/>
            </a:pPr>
            <a:r>
              <a:rPr lang="en-US" dirty="0" smtClean="0"/>
              <a:t>Sepals-enclose bud before it opens and provide protection</a:t>
            </a:r>
          </a:p>
          <a:p>
            <a:pPr marL="971550" lvl="1" indent="-514350">
              <a:buFont typeface="+mj-lt"/>
              <a:buAutoNum type="arabicPeriod"/>
            </a:pPr>
            <a:r>
              <a:rPr lang="en-US" dirty="0" smtClean="0"/>
              <a:t>Petals-attract pollinators</a:t>
            </a:r>
          </a:p>
          <a:p>
            <a:pPr marL="971550" lvl="1" indent="-514350">
              <a:buFont typeface="+mj-lt"/>
              <a:buAutoNum type="arabicPeriod"/>
            </a:pPr>
            <a:r>
              <a:rPr lang="en-US" dirty="0" smtClean="0"/>
              <a:t>Stamens- produce male gametophytes (pollen grains)</a:t>
            </a:r>
          </a:p>
          <a:p>
            <a:pPr marL="971550" lvl="1" indent="-514350">
              <a:buFont typeface="+mj-lt"/>
              <a:buAutoNum type="arabicPeriod"/>
            </a:pPr>
            <a:r>
              <a:rPr lang="en-US" dirty="0" smtClean="0"/>
              <a:t>Carpels (pistils)- produce female gametophytes in ovule</a:t>
            </a:r>
          </a:p>
          <a:p>
            <a:pPr marL="457200" lvl="1" indent="0">
              <a:buNone/>
            </a:pP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536714"/>
            <a:ext cx="4629955" cy="4016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417" y="-16099"/>
            <a:ext cx="38100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4621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Flower Function</a:t>
            </a:r>
            <a:endParaRPr lang="en-US" dirty="0"/>
          </a:p>
        </p:txBody>
      </p:sp>
      <p:sp>
        <p:nvSpPr>
          <p:cNvPr id="3" name="Content Placeholder 2"/>
          <p:cNvSpPr>
            <a:spLocks noGrp="1"/>
          </p:cNvSpPr>
          <p:nvPr>
            <p:ph idx="1"/>
          </p:nvPr>
        </p:nvSpPr>
        <p:spPr/>
        <p:txBody>
          <a:bodyPr/>
          <a:lstStyle/>
          <a:p>
            <a:r>
              <a:rPr lang="en-US" dirty="0" smtClean="0"/>
              <a:t>Creates seeds</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5580" y="1981200"/>
            <a:ext cx="5255545"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848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Linnaeus’s </a:t>
            </a:r>
            <a:r>
              <a:rPr lang="en-US" dirty="0" err="1" smtClean="0"/>
              <a:t>hierarchial</a:t>
            </a:r>
            <a:r>
              <a:rPr lang="en-US" dirty="0" smtClean="0"/>
              <a:t> system of </a:t>
            </a:r>
            <a:r>
              <a:rPr lang="en-US" dirty="0" err="1" smtClean="0"/>
              <a:t>classfication</a:t>
            </a:r>
            <a:endParaRPr lang="en-US" dirty="0"/>
          </a:p>
        </p:txBody>
      </p:sp>
      <p:sp>
        <p:nvSpPr>
          <p:cNvPr id="3" name="Content Placeholder 2"/>
          <p:cNvSpPr>
            <a:spLocks noGrp="1"/>
          </p:cNvSpPr>
          <p:nvPr>
            <p:ph idx="1"/>
          </p:nvPr>
        </p:nvSpPr>
        <p:spPr>
          <a:xfrm>
            <a:off x="457200" y="1600200"/>
            <a:ext cx="3352800" cy="4525963"/>
          </a:xfrm>
        </p:spPr>
        <p:txBody>
          <a:bodyPr>
            <a:normAutofit fontScale="77500" lnSpcReduction="20000"/>
          </a:bodyPr>
          <a:lstStyle/>
          <a:p>
            <a:r>
              <a:rPr lang="en-US" dirty="0" smtClean="0"/>
              <a:t>Develop a way to remember the 7 </a:t>
            </a:r>
            <a:r>
              <a:rPr lang="en-US" dirty="0"/>
              <a:t> </a:t>
            </a:r>
            <a:r>
              <a:rPr lang="en-US" dirty="0" err="1" smtClean="0"/>
              <a:t>taxons</a:t>
            </a:r>
            <a:r>
              <a:rPr lang="en-US" dirty="0" smtClean="0"/>
              <a:t> and share with class </a:t>
            </a:r>
          </a:p>
          <a:p>
            <a:r>
              <a:rPr lang="en-US" dirty="0" smtClean="0"/>
              <a:t>Species are defined as groups that interbreed and produce fertile offspring</a:t>
            </a:r>
          </a:p>
          <a:p>
            <a:r>
              <a:rPr lang="en-US" dirty="0" smtClean="0"/>
              <a:t>Define genus: a taxon that is composed of closely related species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676400"/>
            <a:ext cx="5095875"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58157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seed plants: structure					</a:t>
            </a:r>
            <a:endParaRPr lang="en-US" dirty="0"/>
          </a:p>
        </p:txBody>
      </p:sp>
      <p:sp>
        <p:nvSpPr>
          <p:cNvPr id="3" name="Content Placeholder 2"/>
          <p:cNvSpPr>
            <a:spLocks noGrp="1"/>
          </p:cNvSpPr>
          <p:nvPr>
            <p:ph idx="1"/>
          </p:nvPr>
        </p:nvSpPr>
        <p:spPr/>
        <p:txBody>
          <a:bodyPr/>
          <a:lstStyle/>
          <a:p>
            <a:pPr marL="0" indent="0">
              <a:buNone/>
            </a:pPr>
            <a:r>
              <a:rPr lang="en-US" i="1" dirty="0"/>
              <a:t>Brassica </a:t>
            </a:r>
            <a:r>
              <a:rPr lang="en-US" i="1" dirty="0" err="1"/>
              <a:t>rapa</a:t>
            </a:r>
            <a:endParaRPr lang="en-US" dirty="0" smtClean="0"/>
          </a:p>
          <a:p>
            <a:pPr marL="514350" indent="-514350">
              <a:buFont typeface="+mj-lt"/>
              <a:buAutoNum type="arabicPeriod"/>
            </a:pPr>
            <a:r>
              <a:rPr lang="en-US" dirty="0" smtClean="0"/>
              <a:t>Roots</a:t>
            </a:r>
          </a:p>
          <a:p>
            <a:pPr marL="514350" indent="-514350">
              <a:buFont typeface="+mj-lt"/>
              <a:buAutoNum type="arabicPeriod"/>
            </a:pPr>
            <a:r>
              <a:rPr lang="en-US" dirty="0" smtClean="0"/>
              <a:t>Stems</a:t>
            </a:r>
          </a:p>
          <a:p>
            <a:pPr marL="514350" indent="-514350">
              <a:buFont typeface="+mj-lt"/>
              <a:buAutoNum type="arabicPeriod"/>
            </a:pPr>
            <a:r>
              <a:rPr lang="en-US" dirty="0" smtClean="0"/>
              <a:t>Leaves</a:t>
            </a:r>
          </a:p>
          <a:p>
            <a:pPr marL="514350" indent="-514350">
              <a:buFont typeface="+mj-lt"/>
              <a:buAutoNum type="arabicPeriod"/>
            </a:pPr>
            <a:r>
              <a:rPr lang="en-US" dirty="0" smtClean="0"/>
              <a:t>Flower</a:t>
            </a:r>
          </a:p>
          <a:p>
            <a:pPr marL="0" indent="0">
              <a:buNone/>
            </a:pPr>
            <a:endParaRPr lang="en-US"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914400"/>
            <a:ext cx="456247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4576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Roots</a:t>
            </a:r>
            <a:endParaRPr lang="en-US" dirty="0"/>
          </a:p>
        </p:txBody>
      </p:sp>
      <p:sp>
        <p:nvSpPr>
          <p:cNvPr id="3" name="Content Placeholder 2"/>
          <p:cNvSpPr>
            <a:spLocks noGrp="1"/>
          </p:cNvSpPr>
          <p:nvPr>
            <p:ph idx="1"/>
          </p:nvPr>
        </p:nvSpPr>
        <p:spPr>
          <a:xfrm>
            <a:off x="457200" y="1600200"/>
            <a:ext cx="5410200" cy="4525963"/>
          </a:xfrm>
        </p:spPr>
        <p:txBody>
          <a:bodyPr/>
          <a:lstStyle/>
          <a:p>
            <a:r>
              <a:rPr lang="en-US" dirty="0" smtClean="0"/>
              <a:t>Taproots: have a central primary root and grow deep into the soil</a:t>
            </a:r>
          </a:p>
          <a:p>
            <a:r>
              <a:rPr lang="en-US" dirty="0" smtClean="0"/>
              <a:t>Fibrous Roots: shallow and consists of  many thin roots</a:t>
            </a:r>
          </a:p>
          <a:p>
            <a:r>
              <a:rPr lang="en-US" dirty="0" smtClean="0"/>
              <a:t>Some plants have both types of roots</a:t>
            </a:r>
          </a:p>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981200"/>
            <a:ext cx="241935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49379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919287"/>
            <a:ext cx="4562475" cy="410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962400" y="274638"/>
            <a:ext cx="4724400" cy="1143000"/>
          </a:xfrm>
        </p:spPr>
        <p:txBody>
          <a:bodyPr>
            <a:normAutofit fontScale="90000"/>
          </a:bodyPr>
          <a:lstStyle/>
          <a:p>
            <a:r>
              <a:rPr lang="en-US" dirty="0" smtClean="0"/>
              <a:t>Root Structure and Growth</a:t>
            </a:r>
            <a:endParaRPr lang="en-US" dirty="0"/>
          </a:p>
        </p:txBody>
      </p:sp>
      <p:sp>
        <p:nvSpPr>
          <p:cNvPr id="3" name="Content Placeholder 2"/>
          <p:cNvSpPr>
            <a:spLocks noGrp="1"/>
          </p:cNvSpPr>
          <p:nvPr>
            <p:ph idx="1"/>
          </p:nvPr>
        </p:nvSpPr>
        <p:spPr>
          <a:xfrm>
            <a:off x="457200" y="304800"/>
            <a:ext cx="4038600" cy="6324600"/>
          </a:xfrm>
        </p:spPr>
        <p:txBody>
          <a:bodyPr>
            <a:normAutofit fontScale="70000" lnSpcReduction="20000"/>
          </a:bodyPr>
          <a:lstStyle/>
          <a:p>
            <a:r>
              <a:rPr lang="en-US" dirty="0" smtClean="0"/>
              <a:t>Dermal (skin) tissue</a:t>
            </a:r>
          </a:p>
          <a:p>
            <a:pPr lvl="1"/>
            <a:r>
              <a:rPr lang="en-US" dirty="0" smtClean="0"/>
              <a:t>Protection</a:t>
            </a:r>
          </a:p>
          <a:p>
            <a:pPr lvl="1"/>
            <a:r>
              <a:rPr lang="en-US" dirty="0" smtClean="0"/>
              <a:t>Absorption</a:t>
            </a:r>
          </a:p>
          <a:p>
            <a:pPr lvl="1"/>
            <a:r>
              <a:rPr lang="en-US" dirty="0" smtClean="0"/>
              <a:t>Covered with hairs to maximize surface area</a:t>
            </a:r>
          </a:p>
          <a:p>
            <a:pPr lvl="1"/>
            <a:r>
              <a:rPr lang="en-US" dirty="0" smtClean="0"/>
              <a:t>Root cap and zone of cell division involved in growth</a:t>
            </a:r>
          </a:p>
          <a:p>
            <a:pPr lvl="2"/>
            <a:r>
              <a:rPr lang="en-US" dirty="0" smtClean="0"/>
              <a:t>Cells in zone of elongation above grow longer</a:t>
            </a:r>
          </a:p>
          <a:p>
            <a:pPr lvl="2"/>
            <a:r>
              <a:rPr lang="en-US" dirty="0" smtClean="0"/>
              <a:t>Cells in zone of maturation take on specialized functions; differentiation</a:t>
            </a:r>
          </a:p>
          <a:p>
            <a:r>
              <a:rPr lang="en-US" dirty="0" smtClean="0"/>
              <a:t>Vascular (bloodstream)                                 tissue</a:t>
            </a:r>
          </a:p>
          <a:p>
            <a:pPr lvl="1"/>
            <a:r>
              <a:rPr lang="en-US" dirty="0" smtClean="0"/>
              <a:t>Endodermis (inner blue)</a:t>
            </a:r>
          </a:p>
          <a:p>
            <a:pPr lvl="2"/>
            <a:r>
              <a:rPr lang="en-US" dirty="0" smtClean="0"/>
              <a:t>Encloses vascular cylinder</a:t>
            </a:r>
          </a:p>
          <a:p>
            <a:pPr lvl="3"/>
            <a:r>
              <a:rPr lang="en-US" dirty="0" smtClean="0"/>
              <a:t>Phloem</a:t>
            </a:r>
          </a:p>
          <a:p>
            <a:pPr lvl="3"/>
            <a:r>
              <a:rPr lang="en-US" dirty="0" smtClean="0"/>
              <a:t>Xylem (red)</a:t>
            </a:r>
          </a:p>
          <a:p>
            <a:r>
              <a:rPr lang="en-US" dirty="0" smtClean="0"/>
              <a:t>Ground (everything else) 			         tissue</a:t>
            </a:r>
          </a:p>
          <a:p>
            <a:pPr lvl="1"/>
            <a:r>
              <a:rPr lang="en-US" dirty="0" smtClean="0"/>
              <a:t>Cortex (yellow)</a:t>
            </a:r>
          </a:p>
          <a:p>
            <a:pPr lvl="1"/>
            <a:endParaRPr lang="en-US" dirty="0"/>
          </a:p>
        </p:txBody>
      </p:sp>
    </p:spTree>
    <p:extLst>
      <p:ext uri="{BB962C8B-B14F-4D97-AF65-F5344CB8AC3E}">
        <p14:creationId xmlns:p14="http://schemas.microsoft.com/office/powerpoint/2010/main" val="38771741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Structure</a:t>
            </a:r>
            <a:endParaRPr lang="en-US" dirty="0"/>
          </a:p>
        </p:txBody>
      </p:sp>
      <p:sp>
        <p:nvSpPr>
          <p:cNvPr id="3" name="Content Placeholder 2"/>
          <p:cNvSpPr>
            <a:spLocks noGrp="1"/>
          </p:cNvSpPr>
          <p:nvPr>
            <p:ph idx="1"/>
          </p:nvPr>
        </p:nvSpPr>
        <p:spPr>
          <a:xfrm>
            <a:off x="457200" y="1600200"/>
            <a:ext cx="4572000" cy="4953000"/>
          </a:xfrm>
        </p:spPr>
        <p:txBody>
          <a:bodyPr>
            <a:normAutofit fontScale="77500" lnSpcReduction="20000"/>
          </a:bodyPr>
          <a:lstStyle/>
          <a:p>
            <a:r>
              <a:rPr lang="en-US" dirty="0" smtClean="0"/>
              <a:t>Active Transport of Minerals</a:t>
            </a:r>
          </a:p>
          <a:p>
            <a:pPr lvl="1"/>
            <a:r>
              <a:rPr lang="en-US" dirty="0" smtClean="0"/>
              <a:t>Cell membranes of root epidermis cells contain active transport proteins</a:t>
            </a:r>
          </a:p>
          <a:p>
            <a:pPr lvl="2"/>
            <a:r>
              <a:rPr lang="en-US" dirty="0" smtClean="0"/>
              <a:t>Use energy in the form of ATP</a:t>
            </a:r>
          </a:p>
          <a:p>
            <a:pPr lvl="2"/>
            <a:r>
              <a:rPr lang="en-US" dirty="0" smtClean="0"/>
              <a:t>Pumps ions into the plant</a:t>
            </a:r>
          </a:p>
          <a:p>
            <a:r>
              <a:rPr lang="en-US" dirty="0" smtClean="0"/>
              <a:t>Passive Transport of Water</a:t>
            </a:r>
          </a:p>
          <a:p>
            <a:pPr lvl="1"/>
            <a:r>
              <a:rPr lang="en-US" dirty="0" smtClean="0"/>
              <a:t>Water moves into plants through osmosis (water moves passively, or w/o energy, from low concentrations to high concentrations)</a:t>
            </a:r>
          </a:p>
          <a:p>
            <a:r>
              <a:rPr lang="en-US" dirty="0" smtClean="0"/>
              <a:t>Both move from the epidermis through the cortex into the vascular cylinder</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925" y="1143000"/>
            <a:ext cx="4029075" cy="494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0567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098"/>
            <a:ext cx="4938007" cy="1143000"/>
          </a:xfrm>
        </p:spPr>
        <p:txBody>
          <a:bodyPr>
            <a:normAutofit fontScale="90000"/>
          </a:bodyPr>
          <a:lstStyle/>
          <a:p>
            <a:r>
              <a:rPr lang="en-US" dirty="0" err="1" smtClean="0"/>
              <a:t>Casparian</a:t>
            </a:r>
            <a:r>
              <a:rPr lang="en-US" dirty="0" smtClean="0"/>
              <a:t> Strip and Root Pressure</a:t>
            </a:r>
            <a:endParaRPr lang="en-US" dirty="0"/>
          </a:p>
        </p:txBody>
      </p:sp>
      <p:sp>
        <p:nvSpPr>
          <p:cNvPr id="3" name="Content Placeholder 2"/>
          <p:cNvSpPr>
            <a:spLocks noGrp="1"/>
          </p:cNvSpPr>
          <p:nvPr>
            <p:ph idx="1"/>
          </p:nvPr>
        </p:nvSpPr>
        <p:spPr>
          <a:xfrm>
            <a:off x="457200" y="1219200"/>
            <a:ext cx="4191000" cy="4906963"/>
          </a:xfrm>
        </p:spPr>
        <p:txBody>
          <a:bodyPr>
            <a:normAutofit fontScale="77500" lnSpcReduction="20000"/>
          </a:bodyPr>
          <a:lstStyle/>
          <a:p>
            <a:r>
              <a:rPr lang="en-US" dirty="0" smtClean="0"/>
              <a:t>A coating surrounding cells in the endodermis that is waterproof</a:t>
            </a:r>
          </a:p>
          <a:p>
            <a:r>
              <a:rPr lang="en-US" dirty="0" smtClean="0"/>
              <a:t>Prevents </a:t>
            </a:r>
            <a:r>
              <a:rPr lang="en-US" dirty="0"/>
              <a:t>water and minerals from seeping between the cells</a:t>
            </a:r>
            <a:endParaRPr lang="en-US" dirty="0" smtClean="0"/>
          </a:p>
          <a:p>
            <a:r>
              <a:rPr lang="en-US" dirty="0" smtClean="0"/>
              <a:t>When water and minerals pass the </a:t>
            </a:r>
            <a:r>
              <a:rPr lang="en-US" dirty="0" err="1" smtClean="0"/>
              <a:t>Casparian</a:t>
            </a:r>
            <a:r>
              <a:rPr lang="en-US" dirty="0" smtClean="0"/>
              <a:t> strip they are trapped in the vascular cylinder</a:t>
            </a:r>
          </a:p>
          <a:p>
            <a:r>
              <a:rPr lang="en-US" dirty="0" smtClean="0"/>
              <a:t>This forces water to go into the plant and up, creating root pressure, and water travels upward through the xylem</a:t>
            </a:r>
          </a:p>
          <a:p>
            <a:endParaRPr lang="en-US" dirty="0" smtClean="0"/>
          </a:p>
          <a:p>
            <a:endParaRPr lang="en-US" dirty="0"/>
          </a:p>
        </p:txBody>
      </p:sp>
      <p:pic>
        <p:nvPicPr>
          <p:cNvPr id="3076" name="Picture 4" descr="http://urbangardenmagazine.com/wp-content/uploads/2010/07/UG_2010-05_CasparianStrip_f-300x25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007" y="6439"/>
            <a:ext cx="3721394" cy="32004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745" y="3206839"/>
            <a:ext cx="4133850"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91335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Structure</a:t>
            </a:r>
            <a:endParaRPr lang="en-US" dirty="0"/>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762368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9031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0126"/>
            <a:ext cx="9565238" cy="718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05730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Stem Structure</a:t>
            </a:r>
            <a:endParaRPr lang="en-US" dirty="0"/>
          </a:p>
        </p:txBody>
      </p:sp>
      <p:sp>
        <p:nvSpPr>
          <p:cNvPr id="3" name="Content Placeholder 2"/>
          <p:cNvSpPr>
            <a:spLocks noGrp="1"/>
          </p:cNvSpPr>
          <p:nvPr>
            <p:ph idx="1"/>
          </p:nvPr>
        </p:nvSpPr>
        <p:spPr>
          <a:xfrm>
            <a:off x="457200" y="1600200"/>
            <a:ext cx="4495800" cy="4525963"/>
          </a:xfrm>
        </p:spPr>
        <p:txBody>
          <a:bodyPr>
            <a:normAutofit lnSpcReduction="10000"/>
          </a:bodyPr>
          <a:lstStyle/>
          <a:p>
            <a:r>
              <a:rPr lang="en-US" b="1" dirty="0" smtClean="0"/>
              <a:t>Nodes</a:t>
            </a:r>
            <a:r>
              <a:rPr lang="en-US" dirty="0" smtClean="0"/>
              <a:t>-where leaves are attached</a:t>
            </a:r>
          </a:p>
          <a:p>
            <a:r>
              <a:rPr lang="en-US" b="1" dirty="0" smtClean="0"/>
              <a:t>Internodes</a:t>
            </a:r>
            <a:r>
              <a:rPr lang="en-US" dirty="0" smtClean="0"/>
              <a:t>- regions between nodes</a:t>
            </a:r>
          </a:p>
          <a:p>
            <a:r>
              <a:rPr lang="en-US" b="1" dirty="0" smtClean="0"/>
              <a:t>Buds</a:t>
            </a:r>
            <a:r>
              <a:rPr lang="en-US" dirty="0" smtClean="0"/>
              <a:t>-where leaves attach to nodes</a:t>
            </a:r>
          </a:p>
          <a:p>
            <a:pPr lvl="1"/>
            <a:r>
              <a:rPr lang="en-US" dirty="0" smtClean="0"/>
              <a:t>Contain undeveloped tissue that can produce new stems and leaves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905000"/>
            <a:ext cx="3672396"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41916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Stem Structure: Vascular Tissue</a:t>
            </a:r>
            <a:endParaRPr lang="en-US" dirty="0"/>
          </a:p>
        </p:txBody>
      </p:sp>
      <p:sp>
        <p:nvSpPr>
          <p:cNvPr id="3" name="Content Placeholder 2"/>
          <p:cNvSpPr>
            <a:spLocks noGrp="1"/>
          </p:cNvSpPr>
          <p:nvPr>
            <p:ph idx="1"/>
          </p:nvPr>
        </p:nvSpPr>
        <p:spPr/>
        <p:txBody>
          <a:bodyPr/>
          <a:lstStyle/>
          <a:p>
            <a:r>
              <a:rPr lang="en-US" dirty="0" smtClean="0"/>
              <a:t>Recall that vascular bundles contain xylem and phloem</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7000"/>
            <a:ext cx="9143999"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02584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Primary Stem Growth</a:t>
            </a:r>
            <a:endParaRPr lang="en-US" dirty="0"/>
          </a:p>
        </p:txBody>
      </p:sp>
      <p:sp>
        <p:nvSpPr>
          <p:cNvPr id="3" name="Content Placeholder 2"/>
          <p:cNvSpPr>
            <a:spLocks noGrp="1"/>
          </p:cNvSpPr>
          <p:nvPr>
            <p:ph idx="1"/>
          </p:nvPr>
        </p:nvSpPr>
        <p:spPr>
          <a:xfrm>
            <a:off x="457200" y="1600200"/>
            <a:ext cx="2667000" cy="4525963"/>
          </a:xfrm>
        </p:spPr>
        <p:txBody>
          <a:bodyPr>
            <a:normAutofit fontScale="77500" lnSpcReduction="20000"/>
          </a:bodyPr>
          <a:lstStyle/>
          <a:p>
            <a:r>
              <a:rPr lang="en-US" dirty="0" smtClean="0"/>
              <a:t>New cells are produced at the tips of roots and shoots- this method is called </a:t>
            </a:r>
            <a:r>
              <a:rPr lang="en-US" b="1" dirty="0" smtClean="0"/>
              <a:t>primary growth</a:t>
            </a:r>
            <a:r>
              <a:rPr lang="en-US" dirty="0" smtClean="0"/>
              <a:t>.</a:t>
            </a:r>
          </a:p>
          <a:p>
            <a:r>
              <a:rPr lang="en-US" dirty="0" smtClean="0"/>
              <a:t>Primary growth of stems is produced by cell divisions in the apical meristem.  It takes place in all seed plants.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990600"/>
            <a:ext cx="5854129"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635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species?</a:t>
            </a:r>
            <a:endParaRPr lang="en-US" dirty="0"/>
          </a:p>
        </p:txBody>
      </p:sp>
      <p:sp>
        <p:nvSpPr>
          <p:cNvPr id="3" name="Content Placeholder 2"/>
          <p:cNvSpPr>
            <a:spLocks noGrp="1"/>
          </p:cNvSpPr>
          <p:nvPr>
            <p:ph idx="1"/>
          </p:nvPr>
        </p:nvSpPr>
        <p:spPr/>
        <p:txBody>
          <a:bodyPr/>
          <a:lstStyle/>
          <a:p>
            <a:pPr lvl="0"/>
            <a:r>
              <a:rPr lang="en-US" dirty="0"/>
              <a:t>Organisms that are found in the same kingdom may be very different from each other.  </a:t>
            </a:r>
            <a:endParaRPr lang="en-US" dirty="0" smtClean="0"/>
          </a:p>
          <a:p>
            <a:pPr lvl="0"/>
            <a:r>
              <a:rPr lang="en-US" dirty="0" smtClean="0"/>
              <a:t>Animals </a:t>
            </a:r>
            <a:r>
              <a:rPr lang="en-US" dirty="0"/>
              <a:t>that are of the same species are similar and are </a:t>
            </a:r>
            <a:r>
              <a:rPr lang="en-US" b="1" dirty="0"/>
              <a:t>capable of interbreeding to create offspring</a:t>
            </a:r>
            <a:r>
              <a:rPr lang="en-US" dirty="0"/>
              <a:t> of that species.</a:t>
            </a:r>
          </a:p>
          <a:p>
            <a:endParaRPr lang="en-US" dirty="0"/>
          </a:p>
        </p:txBody>
      </p:sp>
    </p:spTree>
    <p:extLst>
      <p:ext uri="{BB962C8B-B14F-4D97-AF65-F5344CB8AC3E}">
        <p14:creationId xmlns:p14="http://schemas.microsoft.com/office/powerpoint/2010/main" val="9030229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Secondary Stem Growth</a:t>
            </a:r>
            <a:endParaRPr lang="en-US" dirty="0"/>
          </a:p>
        </p:txBody>
      </p:sp>
      <p:sp>
        <p:nvSpPr>
          <p:cNvPr id="3" name="Content Placeholder 2"/>
          <p:cNvSpPr>
            <a:spLocks noGrp="1"/>
          </p:cNvSpPr>
          <p:nvPr>
            <p:ph idx="1"/>
          </p:nvPr>
        </p:nvSpPr>
        <p:spPr>
          <a:xfrm>
            <a:off x="457200" y="1143000"/>
            <a:ext cx="8229600" cy="4525963"/>
          </a:xfrm>
        </p:spPr>
        <p:txBody>
          <a:bodyPr/>
          <a:lstStyle/>
          <a:p>
            <a:r>
              <a:rPr lang="en-US" dirty="0" smtClean="0"/>
              <a:t>Growth in which plants increase in width</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76023"/>
            <a:ext cx="57531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0691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14800" cy="1143000"/>
          </a:xfrm>
        </p:spPr>
        <p:txBody>
          <a:bodyPr/>
          <a:lstStyle/>
          <a:p>
            <a:r>
              <a:rPr lang="en-US" dirty="0" smtClean="0"/>
              <a:t>Stem Structure</a:t>
            </a:r>
            <a:endParaRPr lang="en-US" dirty="0"/>
          </a:p>
        </p:txBody>
      </p:sp>
      <p:sp>
        <p:nvSpPr>
          <p:cNvPr id="3" name="Content Placeholder 2"/>
          <p:cNvSpPr>
            <a:spLocks noGrp="1"/>
          </p:cNvSpPr>
          <p:nvPr>
            <p:ph idx="1"/>
          </p:nvPr>
        </p:nvSpPr>
        <p:spPr>
          <a:xfrm>
            <a:off x="457200" y="1600200"/>
            <a:ext cx="4038600" cy="4525963"/>
          </a:xfrm>
        </p:spPr>
        <p:txBody>
          <a:bodyPr>
            <a:normAutofit fontScale="85000" lnSpcReduction="20000"/>
          </a:bodyPr>
          <a:lstStyle/>
          <a:p>
            <a:r>
              <a:rPr lang="en-US" dirty="0" smtClean="0"/>
              <a:t>Wood is layers of xylem, spring produces light ring, and end of growing season produces a dark ring.  One dark and light band produces one year of growth.  </a:t>
            </a:r>
          </a:p>
          <a:p>
            <a:r>
              <a:rPr lang="en-US" dirty="0" smtClean="0"/>
              <a:t>Dendrochronology analyzes tree rings to determine information about a tree and the environment in which it grew</a:t>
            </a:r>
            <a:endParaRPr 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3880" y="2980386"/>
            <a:ext cx="3048000" cy="366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718" y="8586"/>
            <a:ext cx="41243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39250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Stem Structure</a:t>
            </a:r>
            <a:endParaRPr lang="en-US" dirty="0"/>
          </a:p>
        </p:txBody>
      </p:sp>
      <p:sp>
        <p:nvSpPr>
          <p:cNvPr id="3" name="Content Placeholder 2"/>
          <p:cNvSpPr>
            <a:spLocks noGrp="1"/>
          </p:cNvSpPr>
          <p:nvPr>
            <p:ph idx="1"/>
          </p:nvPr>
        </p:nvSpPr>
        <p:spPr>
          <a:xfrm>
            <a:off x="457200" y="1600200"/>
            <a:ext cx="4724400" cy="4525963"/>
          </a:xfrm>
        </p:spPr>
        <p:txBody>
          <a:bodyPr>
            <a:normAutofit fontScale="85000" lnSpcReduction="20000"/>
          </a:bodyPr>
          <a:lstStyle/>
          <a:p>
            <a:r>
              <a:rPr lang="en-US" dirty="0" smtClean="0"/>
              <a:t>Heartwood: older xylem near center that does not conduct water; provides support; darker</a:t>
            </a:r>
          </a:p>
          <a:p>
            <a:r>
              <a:rPr lang="en-US" dirty="0" smtClean="0"/>
              <a:t>Sapwood: active in fluid transport; lighter</a:t>
            </a:r>
          </a:p>
          <a:p>
            <a:r>
              <a:rPr lang="en-US" dirty="0" smtClean="0"/>
              <a:t>Vascular Cambium: produces new xylem and phloem which increase width</a:t>
            </a:r>
          </a:p>
          <a:p>
            <a:r>
              <a:rPr lang="en-US" dirty="0" smtClean="0"/>
              <a:t>Outer bark: old, nonfunctioning phloem that protects the tree</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133600"/>
            <a:ext cx="3762375" cy="328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62762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Leaf Structure</a:t>
            </a:r>
            <a:endParaRPr lang="en-US" dirty="0"/>
          </a:p>
        </p:txBody>
      </p:sp>
      <p:sp>
        <p:nvSpPr>
          <p:cNvPr id="3" name="Content Placeholder 2"/>
          <p:cNvSpPr>
            <a:spLocks noGrp="1"/>
          </p:cNvSpPr>
          <p:nvPr>
            <p:ph idx="1"/>
          </p:nvPr>
        </p:nvSpPr>
        <p:spPr/>
        <p:txBody>
          <a:bodyPr/>
          <a:lstStyle/>
          <a:p>
            <a:r>
              <a:rPr lang="en-US" dirty="0" smtClean="0"/>
              <a:t>Surface area and structure of leaf is optimized for absorbing light and carrying out photosynthesis</a:t>
            </a:r>
          </a:p>
          <a:p>
            <a:pPr lvl="1"/>
            <a:r>
              <a:rPr lang="en-US" dirty="0" smtClean="0"/>
              <a:t>Thin </a:t>
            </a:r>
            <a:r>
              <a:rPr lang="en-US" dirty="0"/>
              <a:t>f</a:t>
            </a:r>
            <a:r>
              <a:rPr lang="en-US" dirty="0" smtClean="0"/>
              <a:t>lattened sections called </a:t>
            </a:r>
            <a:r>
              <a:rPr lang="en-US" b="1" dirty="0" smtClean="0"/>
              <a:t>blades</a:t>
            </a:r>
          </a:p>
          <a:p>
            <a:pPr lvl="1"/>
            <a:r>
              <a:rPr lang="en-US" dirty="0" smtClean="0"/>
              <a:t>Blade is attached to the stem by a think stalk called a </a:t>
            </a:r>
            <a:r>
              <a:rPr lang="en-US" b="1" dirty="0" smtClean="0"/>
              <a:t>petiole</a:t>
            </a:r>
          </a:p>
          <a:p>
            <a:pPr lvl="1"/>
            <a:endParaRPr lang="en-US" dirty="0" smtClean="0"/>
          </a:p>
          <a:p>
            <a:pPr lvl="1"/>
            <a:endParaRPr lang="en-US" dirty="0"/>
          </a:p>
        </p:txBody>
      </p:sp>
    </p:spTree>
    <p:extLst>
      <p:ext uri="{BB962C8B-B14F-4D97-AF65-F5344CB8AC3E}">
        <p14:creationId xmlns:p14="http://schemas.microsoft.com/office/powerpoint/2010/main" val="35201122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Leaf Structure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Epidermal Tissue</a:t>
            </a:r>
          </a:p>
          <a:p>
            <a:pPr lvl="1"/>
            <a:r>
              <a:rPr lang="en-US" dirty="0" smtClean="0"/>
              <a:t>Covered by cuticle and epidermal cells that form a waterproof barrier that protects tissue and limits water loss</a:t>
            </a:r>
          </a:p>
          <a:p>
            <a:r>
              <a:rPr lang="en-US" dirty="0" smtClean="0"/>
              <a:t>Vascular Tissue</a:t>
            </a:r>
          </a:p>
          <a:p>
            <a:pPr lvl="1"/>
            <a:r>
              <a:rPr lang="en-US" dirty="0" smtClean="0"/>
              <a:t>Petiole Connects the leaf vascular system to stems vascular system</a:t>
            </a:r>
          </a:p>
          <a:p>
            <a:pPr lvl="1"/>
            <a:r>
              <a:rPr lang="en-US" dirty="0" smtClean="0"/>
              <a:t>Phloem carries sugars (carbohydrates/glucose) from leaf to other parts of the plant</a:t>
            </a:r>
          </a:p>
          <a:p>
            <a:r>
              <a:rPr lang="en-US" dirty="0" smtClean="0"/>
              <a:t>Ground Tissue</a:t>
            </a:r>
          </a:p>
          <a:p>
            <a:pPr lvl="1"/>
            <a:r>
              <a:rPr lang="en-US" dirty="0" smtClean="0"/>
              <a:t>Bulk contained in mesophyll, where photosynthesis occurs</a:t>
            </a:r>
            <a:endParaRPr lang="en-US" dirty="0"/>
          </a:p>
        </p:txBody>
      </p:sp>
    </p:spTree>
    <p:extLst>
      <p:ext uri="{BB962C8B-B14F-4D97-AF65-F5344CB8AC3E}">
        <p14:creationId xmlns:p14="http://schemas.microsoft.com/office/powerpoint/2010/main" val="18943412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172"/>
            <a:ext cx="8229600" cy="1143000"/>
          </a:xfrm>
        </p:spPr>
        <p:txBody>
          <a:bodyPr/>
          <a:lstStyle/>
          <a:p>
            <a:r>
              <a:rPr lang="en-US" dirty="0" smtClean="0"/>
              <a:t>Leaf Structure</a:t>
            </a:r>
            <a:endParaRPr lang="en-US" dirty="0"/>
          </a:p>
        </p:txBody>
      </p:sp>
      <p:sp>
        <p:nvSpPr>
          <p:cNvPr id="3" name="Content Placeholder 2"/>
          <p:cNvSpPr>
            <a:spLocks noGrp="1"/>
          </p:cNvSpPr>
          <p:nvPr>
            <p:ph idx="1"/>
          </p:nvPr>
        </p:nvSpPr>
        <p:spPr>
          <a:xfrm>
            <a:off x="24684" y="914400"/>
            <a:ext cx="4013915" cy="5943600"/>
          </a:xfrm>
        </p:spPr>
        <p:txBody>
          <a:bodyPr>
            <a:normAutofit fontScale="70000" lnSpcReduction="20000"/>
          </a:bodyPr>
          <a:lstStyle/>
          <a:p>
            <a:r>
              <a:rPr lang="en-US" dirty="0" smtClean="0"/>
              <a:t>Cuticle is clear to allow light to pass through, and waxy for protection and prevention of water loss</a:t>
            </a:r>
          </a:p>
          <a:p>
            <a:r>
              <a:rPr lang="en-US" dirty="0" smtClean="0"/>
              <a:t>Palisade mesophyll contains chloroplasts and absorbs light</a:t>
            </a:r>
          </a:p>
          <a:p>
            <a:r>
              <a:rPr lang="en-US" dirty="0" smtClean="0"/>
              <a:t>Spongy mesophyll, gas exchange-usually moist.  Evaporation of water occurs here.  </a:t>
            </a:r>
            <a:r>
              <a:rPr lang="en-US" b="1" dirty="0" smtClean="0"/>
              <a:t>Transpiration</a:t>
            </a:r>
            <a:r>
              <a:rPr lang="en-US" dirty="0" smtClean="0"/>
              <a:t> is the loss of water through leaves.  Plant pulls water from xylem through osmotic pressure.</a:t>
            </a:r>
          </a:p>
          <a:p>
            <a:r>
              <a:rPr lang="en-US" dirty="0" smtClean="0"/>
              <a:t>Underneath the leaf, guard cells are specialized cells that open and close and diffuse oxygen and carbon dioxide into and out of the leaf </a:t>
            </a:r>
          </a:p>
          <a:p>
            <a:pPr lvl="1"/>
            <a:r>
              <a:rPr lang="en-US" dirty="0" smtClean="0"/>
              <a:t>Opening is called stoma</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7027" y="1123682"/>
            <a:ext cx="5149213" cy="360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7959" y="4741572"/>
            <a:ext cx="4678230" cy="2040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03660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Leaf Structure</a:t>
            </a:r>
            <a:endParaRPr lang="en-US" dirty="0"/>
          </a:p>
        </p:txBody>
      </p:sp>
      <p:sp>
        <p:nvSpPr>
          <p:cNvPr id="3" name="Content Placeholder 2"/>
          <p:cNvSpPr>
            <a:spLocks noGrp="1"/>
          </p:cNvSpPr>
          <p:nvPr>
            <p:ph idx="1"/>
          </p:nvPr>
        </p:nvSpPr>
        <p:spPr>
          <a:xfrm>
            <a:off x="457200" y="1600200"/>
            <a:ext cx="4495800" cy="5105400"/>
          </a:xfrm>
        </p:spPr>
        <p:txBody>
          <a:bodyPr>
            <a:normAutofit fontScale="85000" lnSpcReduction="20000"/>
          </a:bodyPr>
          <a:lstStyle/>
          <a:p>
            <a:r>
              <a:rPr lang="en-US" dirty="0" smtClean="0"/>
              <a:t>Homeostasis in plants</a:t>
            </a:r>
          </a:p>
          <a:p>
            <a:pPr lvl="1"/>
            <a:r>
              <a:rPr lang="en-US" dirty="0" smtClean="0"/>
              <a:t>Plants regulate the opening and closing of their stomata to balance water loss with rates of photosynthesis</a:t>
            </a:r>
          </a:p>
          <a:p>
            <a:pPr lvl="1"/>
            <a:r>
              <a:rPr lang="en-US" dirty="0" smtClean="0"/>
              <a:t>Generally, a plants stomata are open during the day and closed during night. </a:t>
            </a:r>
          </a:p>
          <a:p>
            <a:pPr lvl="1"/>
            <a:r>
              <a:rPr lang="en-US" dirty="0" smtClean="0"/>
              <a:t>However, if water conservation is a matter or life or death, stomata close during the day and do not photosynthesize.  This is why plants first wilt, and then they will die w/o water.</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6291" y="2133600"/>
            <a:ext cx="4175512"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32985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Flower Structure</a:t>
            </a:r>
            <a:endParaRPr lang="en-US" dirty="0"/>
          </a:p>
        </p:txBody>
      </p:sp>
      <p:sp>
        <p:nvSpPr>
          <p:cNvPr id="3" name="Content Placeholder 2"/>
          <p:cNvSpPr>
            <a:spLocks noGrp="1"/>
          </p:cNvSpPr>
          <p:nvPr>
            <p:ph idx="1"/>
          </p:nvPr>
        </p:nvSpPr>
        <p:spPr>
          <a:xfrm>
            <a:off x="76200" y="1371600"/>
            <a:ext cx="3581400" cy="5486400"/>
          </a:xfrm>
        </p:spPr>
        <p:txBody>
          <a:bodyPr>
            <a:normAutofit fontScale="77500" lnSpcReduction="20000"/>
          </a:bodyPr>
          <a:lstStyle/>
          <a:p>
            <a:r>
              <a:rPr lang="en-US" dirty="0" smtClean="0"/>
              <a:t>Flowers are reproductive organs that are composed of four kind of specialized leaves:</a:t>
            </a:r>
          </a:p>
          <a:p>
            <a:pPr marL="971550" lvl="1" indent="-514350">
              <a:buFont typeface="+mj-lt"/>
              <a:buAutoNum type="arabicPeriod"/>
            </a:pPr>
            <a:r>
              <a:rPr lang="en-US" dirty="0" smtClean="0"/>
              <a:t>Sepals- enclose bud before it opens and provide protection</a:t>
            </a:r>
          </a:p>
          <a:p>
            <a:pPr marL="971550" lvl="1" indent="-514350">
              <a:buFont typeface="+mj-lt"/>
              <a:buAutoNum type="arabicPeriod"/>
            </a:pPr>
            <a:r>
              <a:rPr lang="en-US" dirty="0" smtClean="0"/>
              <a:t>Petals- attract pollinators</a:t>
            </a:r>
          </a:p>
          <a:p>
            <a:pPr marL="971550" lvl="1" indent="-514350">
              <a:buFont typeface="+mj-lt"/>
              <a:buAutoNum type="arabicPeriod"/>
            </a:pPr>
            <a:r>
              <a:rPr lang="en-US" dirty="0" smtClean="0"/>
              <a:t>Stamens- produce male gametophytes (pollen grains)</a:t>
            </a:r>
          </a:p>
          <a:p>
            <a:pPr marL="971550" lvl="1" indent="-514350">
              <a:buFont typeface="+mj-lt"/>
              <a:buAutoNum type="arabicPeriod"/>
            </a:pPr>
            <a:r>
              <a:rPr lang="en-US" dirty="0" smtClean="0"/>
              <a:t>Carpels (pistils)- produce female gametophytes in ovule</a:t>
            </a:r>
          </a:p>
          <a:p>
            <a:pPr marL="457200" lvl="1" indent="0">
              <a:buNone/>
            </a:pP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599" y="1295400"/>
            <a:ext cx="538162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41971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64" y="152399"/>
            <a:ext cx="8763336" cy="661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012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14. Relate </a:t>
            </a:r>
            <a:r>
              <a:rPr lang="en-US" dirty="0"/>
              <a:t>the structure of plant tissue to its function</a:t>
            </a:r>
          </a:p>
          <a:p>
            <a:pPr lvl="0"/>
            <a:r>
              <a:rPr lang="en-US" dirty="0"/>
              <a:t>epidermal</a:t>
            </a:r>
          </a:p>
          <a:p>
            <a:pPr lvl="0"/>
            <a:r>
              <a:rPr lang="en-US" dirty="0"/>
              <a:t>ground</a:t>
            </a:r>
          </a:p>
          <a:p>
            <a:pPr lvl="0"/>
            <a:r>
              <a:rPr lang="en-US" dirty="0"/>
              <a:t>vascular</a:t>
            </a:r>
          </a:p>
          <a:p>
            <a:pPr marL="0" indent="0">
              <a:buNone/>
            </a:pPr>
            <a:endParaRPr lang="en-US" dirty="0"/>
          </a:p>
        </p:txBody>
      </p:sp>
    </p:spTree>
    <p:extLst>
      <p:ext uri="{BB962C8B-B14F-4D97-AF65-F5344CB8AC3E}">
        <p14:creationId xmlns:p14="http://schemas.microsoft.com/office/powerpoint/2010/main" val="2742378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001" y="0"/>
            <a:ext cx="8229600" cy="1143000"/>
          </a:xfrm>
        </p:spPr>
        <p:txBody>
          <a:bodyPr/>
          <a:lstStyle/>
          <a:p>
            <a:r>
              <a:rPr lang="en-US" dirty="0" smtClean="0"/>
              <a:t>Evolving system of classification</a:t>
            </a:r>
            <a:endParaRPr lang="en-US" dirty="0"/>
          </a:p>
        </p:txBody>
      </p:sp>
      <p:sp>
        <p:nvSpPr>
          <p:cNvPr id="3" name="Content Placeholder 2"/>
          <p:cNvSpPr>
            <a:spLocks noGrp="1"/>
          </p:cNvSpPr>
          <p:nvPr>
            <p:ph idx="1"/>
          </p:nvPr>
        </p:nvSpPr>
        <p:spPr>
          <a:xfrm>
            <a:off x="507001" y="1219201"/>
            <a:ext cx="8229600" cy="2048814"/>
          </a:xfrm>
        </p:spPr>
        <p:txBody>
          <a:bodyPr>
            <a:normAutofit fontScale="92500" lnSpcReduction="20000"/>
          </a:bodyPr>
          <a:lstStyle/>
          <a:p>
            <a:r>
              <a:rPr lang="en-US" dirty="0" smtClean="0"/>
              <a:t>Advancements in technology and the ability to explore different environments have led scientists to discover more organisms, and more about them, leading to revisions on our classification systems. (#28)</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8014"/>
            <a:ext cx="9243602" cy="3557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0003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Plant Tissue System</a:t>
            </a:r>
            <a:endParaRPr lang="en-US" dirty="0"/>
          </a:p>
        </p:txBody>
      </p:sp>
      <p:sp>
        <p:nvSpPr>
          <p:cNvPr id="3" name="Content Placeholder 2"/>
          <p:cNvSpPr>
            <a:spLocks noGrp="1"/>
          </p:cNvSpPr>
          <p:nvPr>
            <p:ph idx="1"/>
          </p:nvPr>
        </p:nvSpPr>
        <p:spPr>
          <a:xfrm>
            <a:off x="457200" y="1600200"/>
            <a:ext cx="4191000" cy="4525963"/>
          </a:xfrm>
        </p:spPr>
        <p:txBody>
          <a:bodyPr>
            <a:normAutofit fontScale="92500" lnSpcReduction="20000"/>
          </a:bodyPr>
          <a:lstStyle/>
          <a:p>
            <a:pPr marL="514350" indent="-514350">
              <a:buFont typeface="+mj-lt"/>
              <a:buAutoNum type="arabicPeriod"/>
            </a:pPr>
            <a:r>
              <a:rPr lang="en-US" dirty="0" smtClean="0"/>
              <a:t>Dermal tissue</a:t>
            </a:r>
          </a:p>
          <a:p>
            <a:pPr marL="914400" lvl="1" indent="-514350"/>
            <a:r>
              <a:rPr lang="en-US" dirty="0" smtClean="0"/>
              <a:t>“Skin” of a plant-outermost layer of cells</a:t>
            </a:r>
          </a:p>
          <a:p>
            <a:pPr marL="514350" indent="-514350">
              <a:buFont typeface="+mj-lt"/>
              <a:buAutoNum type="arabicPeriod"/>
            </a:pPr>
            <a:r>
              <a:rPr lang="en-US" dirty="0" smtClean="0"/>
              <a:t>Vascular tissue</a:t>
            </a:r>
          </a:p>
          <a:p>
            <a:pPr marL="914400" lvl="1" indent="-514350"/>
            <a:r>
              <a:rPr lang="en-US" dirty="0" smtClean="0"/>
              <a:t>“bloodstream” of a plant-transport water and nutrients throughout the plant</a:t>
            </a:r>
          </a:p>
          <a:p>
            <a:pPr marL="514350" indent="-514350">
              <a:buFont typeface="+mj-lt"/>
              <a:buAutoNum type="arabicPeriod"/>
            </a:pPr>
            <a:r>
              <a:rPr lang="en-US" dirty="0" smtClean="0"/>
              <a:t>Ground tissue</a:t>
            </a:r>
          </a:p>
          <a:p>
            <a:pPr marL="914400" lvl="1" indent="-514350"/>
            <a:r>
              <a:rPr lang="en-US" dirty="0" smtClean="0"/>
              <a:t>“everything else”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575" y="1371600"/>
            <a:ext cx="346456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63460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Dermal Tissue</a:t>
            </a:r>
            <a:endParaRPr lang="en-US" dirty="0"/>
          </a:p>
        </p:txBody>
      </p:sp>
      <p:sp>
        <p:nvSpPr>
          <p:cNvPr id="3" name="Content Placeholder 2"/>
          <p:cNvSpPr>
            <a:spLocks noGrp="1"/>
          </p:cNvSpPr>
          <p:nvPr>
            <p:ph idx="1"/>
          </p:nvPr>
        </p:nvSpPr>
        <p:spPr/>
        <p:txBody>
          <a:bodyPr/>
          <a:lstStyle/>
          <a:p>
            <a:r>
              <a:rPr lang="en-US" dirty="0" smtClean="0"/>
              <a:t>Made of epidermal cells</a:t>
            </a:r>
          </a:p>
          <a:p>
            <a:r>
              <a:rPr lang="en-US" dirty="0" smtClean="0"/>
              <a:t>Often covered with a thick waxy layer (cuticle) that protects against water loss and injury</a:t>
            </a:r>
          </a:p>
          <a:p>
            <a:r>
              <a:rPr lang="en-US" dirty="0" smtClean="0"/>
              <a:t>In roots, dermal tissue includes root hair cells that increase surface area for water absorption</a:t>
            </a:r>
          </a:p>
          <a:p>
            <a:r>
              <a:rPr lang="en-US" dirty="0" smtClean="0"/>
              <a:t>On underside of leafs, dermal tissue contains guard cells which regulates gas exchange</a:t>
            </a:r>
            <a:endParaRPr lang="en-US" dirty="0"/>
          </a:p>
        </p:txBody>
      </p:sp>
    </p:spTree>
    <p:extLst>
      <p:ext uri="{BB962C8B-B14F-4D97-AF65-F5344CB8AC3E}">
        <p14:creationId xmlns:p14="http://schemas.microsoft.com/office/powerpoint/2010/main" val="8058289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49" y="762000"/>
            <a:ext cx="887693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43840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52400"/>
            <a:ext cx="8229600" cy="1143000"/>
          </a:xfrm>
        </p:spPr>
        <p:txBody>
          <a:bodyPr/>
          <a:lstStyle/>
          <a:p>
            <a:r>
              <a:rPr lang="en-US" dirty="0" smtClean="0"/>
              <a:t>Vascular Tissue</a:t>
            </a:r>
            <a:endParaRPr lang="en-US" dirty="0"/>
          </a:p>
        </p:txBody>
      </p:sp>
      <p:sp>
        <p:nvSpPr>
          <p:cNvPr id="3" name="Content Placeholder 2"/>
          <p:cNvSpPr>
            <a:spLocks noGrp="1"/>
          </p:cNvSpPr>
          <p:nvPr>
            <p:ph idx="1"/>
          </p:nvPr>
        </p:nvSpPr>
        <p:spPr>
          <a:xfrm>
            <a:off x="457200" y="304800"/>
            <a:ext cx="3810000" cy="6333319"/>
          </a:xfrm>
        </p:spPr>
        <p:txBody>
          <a:bodyPr>
            <a:normAutofit fontScale="77500" lnSpcReduction="20000"/>
          </a:bodyPr>
          <a:lstStyle/>
          <a:p>
            <a:r>
              <a:rPr lang="en-US" dirty="0" smtClean="0"/>
              <a:t>2 main subsystems with specialized cells</a:t>
            </a:r>
          </a:p>
          <a:p>
            <a:pPr lvl="1"/>
            <a:r>
              <a:rPr lang="en-US" b="1" dirty="0" smtClean="0"/>
              <a:t>Xylem</a:t>
            </a:r>
            <a:r>
              <a:rPr lang="en-US" dirty="0" smtClean="0"/>
              <a:t>: water-conducting tissue</a:t>
            </a:r>
          </a:p>
          <a:p>
            <a:pPr lvl="2"/>
            <a:r>
              <a:rPr lang="en-US" dirty="0" err="1" smtClean="0"/>
              <a:t>Tracheids</a:t>
            </a:r>
            <a:r>
              <a:rPr lang="en-US" dirty="0" smtClean="0"/>
              <a:t>: long, narrow cells with walls that are impermeable to water</a:t>
            </a:r>
          </a:p>
          <a:p>
            <a:pPr lvl="2"/>
            <a:r>
              <a:rPr lang="en-US" dirty="0" smtClean="0"/>
              <a:t>Vessel elements: much wider than </a:t>
            </a:r>
            <a:r>
              <a:rPr lang="en-US" dirty="0" err="1" smtClean="0"/>
              <a:t>tracheids</a:t>
            </a:r>
            <a:endParaRPr lang="en-US" dirty="0" smtClean="0"/>
          </a:p>
          <a:p>
            <a:pPr lvl="2"/>
            <a:r>
              <a:rPr lang="en-US" dirty="0" smtClean="0"/>
              <a:t>Upwards flow</a:t>
            </a:r>
          </a:p>
          <a:p>
            <a:pPr lvl="2"/>
            <a:r>
              <a:rPr lang="en-US" dirty="0" smtClean="0"/>
              <a:t>Makes up wood</a:t>
            </a:r>
          </a:p>
          <a:p>
            <a:pPr lvl="1"/>
            <a:r>
              <a:rPr lang="en-US" b="1" dirty="0" smtClean="0"/>
              <a:t>Phloem</a:t>
            </a:r>
            <a:r>
              <a:rPr lang="en-US" dirty="0" smtClean="0"/>
              <a:t>: food-conducting tissue</a:t>
            </a:r>
          </a:p>
          <a:p>
            <a:pPr lvl="2"/>
            <a:r>
              <a:rPr lang="en-US" dirty="0" smtClean="0"/>
              <a:t>Sieve tube elements: the end walls of sieve tube element have many small holes in them</a:t>
            </a:r>
          </a:p>
          <a:p>
            <a:pPr lvl="2"/>
            <a:r>
              <a:rPr lang="en-US" dirty="0" smtClean="0"/>
              <a:t>Companion cells: surround sieve tube elements</a:t>
            </a:r>
          </a:p>
          <a:p>
            <a:pPr lvl="2"/>
            <a:r>
              <a:rPr lang="en-US" dirty="0" smtClean="0"/>
              <a:t>Up and down flow</a:t>
            </a:r>
          </a:p>
          <a:p>
            <a:pPr lvl="1"/>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273" y="3581400"/>
            <a:ext cx="4662152" cy="294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306" y="1066800"/>
            <a:ext cx="432435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97474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2422"/>
          <a:stretch/>
        </p:blipFill>
        <p:spPr bwMode="auto">
          <a:xfrm>
            <a:off x="-820471" y="0"/>
            <a:ext cx="8135671" cy="684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7790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28600"/>
            <a:ext cx="8229600" cy="1143000"/>
          </a:xfrm>
        </p:spPr>
        <p:txBody>
          <a:bodyPr/>
          <a:lstStyle/>
          <a:p>
            <a:r>
              <a:rPr lang="en-US" dirty="0" smtClean="0"/>
              <a:t>Ground Tissue</a:t>
            </a:r>
            <a:endParaRPr lang="en-US" dirty="0"/>
          </a:p>
        </p:txBody>
      </p:sp>
      <p:sp>
        <p:nvSpPr>
          <p:cNvPr id="3" name="Content Placeholder 2"/>
          <p:cNvSpPr>
            <a:spLocks noGrp="1"/>
          </p:cNvSpPr>
          <p:nvPr>
            <p:ph idx="1"/>
          </p:nvPr>
        </p:nvSpPr>
        <p:spPr>
          <a:xfrm>
            <a:off x="457201" y="685800"/>
            <a:ext cx="8229600" cy="4525963"/>
          </a:xfrm>
        </p:spPr>
        <p:txBody>
          <a:bodyPr>
            <a:normAutofit/>
          </a:bodyPr>
          <a:lstStyle/>
          <a:p>
            <a:pPr marL="514350" indent="-514350">
              <a:buFont typeface="+mj-lt"/>
              <a:buAutoNum type="arabicPeriod"/>
            </a:pPr>
            <a:endParaRPr lang="en-US" dirty="0" smtClean="0"/>
          </a:p>
          <a:p>
            <a:pPr marL="514350" indent="-514350">
              <a:buFont typeface="+mj-lt"/>
              <a:buAutoNum type="arabicPeriod"/>
            </a:pPr>
            <a:r>
              <a:rPr lang="en-US" dirty="0" smtClean="0"/>
              <a:t>Most common type of tissue</a:t>
            </a:r>
          </a:p>
          <a:p>
            <a:pPr marL="514350" indent="-514350">
              <a:buFont typeface="+mj-lt"/>
              <a:buAutoNum type="arabicPeriod"/>
            </a:pPr>
            <a:r>
              <a:rPr lang="en-US" dirty="0" smtClean="0"/>
              <a:t>Functions mainly as support, storage, and photosynthesis</a:t>
            </a:r>
          </a:p>
          <a:p>
            <a:pPr marL="514350" indent="-514350">
              <a:buFont typeface="+mj-lt"/>
              <a:buAutoNum type="arabicPeriod"/>
            </a:pPr>
            <a:r>
              <a:rPr lang="en-US" dirty="0" smtClean="0"/>
              <a:t>Consists of 3 cell types: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5200"/>
            <a:ext cx="9144000" cy="224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5752962"/>
            <a:ext cx="3048000" cy="923330"/>
          </a:xfrm>
          <a:prstGeom prst="rect">
            <a:avLst/>
          </a:prstGeom>
          <a:noFill/>
        </p:spPr>
        <p:txBody>
          <a:bodyPr wrap="square" rtlCol="0">
            <a:spAutoFit/>
          </a:bodyPr>
          <a:lstStyle/>
          <a:p>
            <a:r>
              <a:rPr lang="en-US" dirty="0" smtClean="0"/>
              <a:t>Thin cell walls and large vacuoles-packed with chloroplasts</a:t>
            </a:r>
            <a:endParaRPr lang="en-US" dirty="0"/>
          </a:p>
        </p:txBody>
      </p:sp>
      <p:sp>
        <p:nvSpPr>
          <p:cNvPr id="5" name="TextBox 4"/>
          <p:cNvSpPr txBox="1"/>
          <p:nvPr/>
        </p:nvSpPr>
        <p:spPr>
          <a:xfrm>
            <a:off x="2438400" y="5914278"/>
            <a:ext cx="3200400" cy="923330"/>
          </a:xfrm>
          <a:prstGeom prst="rect">
            <a:avLst/>
          </a:prstGeom>
          <a:noFill/>
        </p:spPr>
        <p:txBody>
          <a:bodyPr wrap="square" rtlCol="0">
            <a:spAutoFit/>
          </a:bodyPr>
          <a:lstStyle/>
          <a:p>
            <a:r>
              <a:rPr lang="en-US" dirty="0" smtClean="0"/>
              <a:t>Strong, flexible cell walls that support larger plants-strings in celery made of these</a:t>
            </a:r>
            <a:endParaRPr lang="en-US" dirty="0"/>
          </a:p>
        </p:txBody>
      </p:sp>
      <p:sp>
        <p:nvSpPr>
          <p:cNvPr id="6" name="TextBox 5"/>
          <p:cNvSpPr txBox="1"/>
          <p:nvPr/>
        </p:nvSpPr>
        <p:spPr>
          <a:xfrm>
            <a:off x="5638800" y="6019800"/>
            <a:ext cx="3429000" cy="646331"/>
          </a:xfrm>
          <a:prstGeom prst="rect">
            <a:avLst/>
          </a:prstGeom>
          <a:noFill/>
        </p:spPr>
        <p:txBody>
          <a:bodyPr wrap="square" rtlCol="0">
            <a:spAutoFit/>
          </a:bodyPr>
          <a:lstStyle/>
          <a:p>
            <a:r>
              <a:rPr lang="en-US" dirty="0" smtClean="0"/>
              <a:t>Thick, rigid cell walls that make ground tissue tough and strong</a:t>
            </a:r>
            <a:endParaRPr lang="en-US" dirty="0"/>
          </a:p>
        </p:txBody>
      </p:sp>
    </p:spTree>
    <p:extLst>
      <p:ext uri="{BB962C8B-B14F-4D97-AF65-F5344CB8AC3E}">
        <p14:creationId xmlns:p14="http://schemas.microsoft.com/office/powerpoint/2010/main" val="29671689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15. Identify </a:t>
            </a:r>
            <a:r>
              <a:rPr lang="en-US" dirty="0"/>
              <a:t>the symmetry of organisms:</a:t>
            </a:r>
          </a:p>
          <a:p>
            <a:pPr lvl="0"/>
            <a:r>
              <a:rPr lang="en-US" dirty="0"/>
              <a:t>radial</a:t>
            </a:r>
          </a:p>
          <a:p>
            <a:pPr lvl="0"/>
            <a:r>
              <a:rPr lang="en-US" dirty="0"/>
              <a:t>bilateral </a:t>
            </a:r>
          </a:p>
          <a:p>
            <a:pPr lvl="0"/>
            <a:r>
              <a:rPr lang="en-US" dirty="0"/>
              <a:t>asymmetrical</a:t>
            </a:r>
          </a:p>
          <a:p>
            <a:endParaRPr lang="en-US" dirty="0"/>
          </a:p>
        </p:txBody>
      </p:sp>
    </p:spTree>
    <p:extLst>
      <p:ext uri="{BB962C8B-B14F-4D97-AF65-F5344CB8AC3E}">
        <p14:creationId xmlns:p14="http://schemas.microsoft.com/office/powerpoint/2010/main" val="9909309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Body Symmetry of organisms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9401175" cy="382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76600" y="4795533"/>
            <a:ext cx="1905000" cy="923330"/>
          </a:xfrm>
          <a:prstGeom prst="rect">
            <a:avLst/>
          </a:prstGeom>
          <a:noFill/>
        </p:spPr>
        <p:txBody>
          <a:bodyPr wrap="square" rtlCol="0">
            <a:spAutoFit/>
          </a:bodyPr>
          <a:lstStyle/>
          <a:p>
            <a:r>
              <a:rPr lang="en-US" dirty="0" smtClean="0"/>
              <a:t>Body parts repeat around the center of the body</a:t>
            </a:r>
            <a:endParaRPr lang="en-US" dirty="0"/>
          </a:p>
        </p:txBody>
      </p:sp>
      <p:sp>
        <p:nvSpPr>
          <p:cNvPr id="5" name="TextBox 4"/>
          <p:cNvSpPr txBox="1"/>
          <p:nvPr/>
        </p:nvSpPr>
        <p:spPr>
          <a:xfrm>
            <a:off x="6248400" y="4549676"/>
            <a:ext cx="2514600" cy="2308324"/>
          </a:xfrm>
          <a:prstGeom prst="rect">
            <a:avLst/>
          </a:prstGeom>
          <a:noFill/>
        </p:spPr>
        <p:txBody>
          <a:bodyPr wrap="square" rtlCol="0">
            <a:spAutoFit/>
          </a:bodyPr>
          <a:lstStyle/>
          <a:p>
            <a:r>
              <a:rPr lang="en-US" dirty="0" smtClean="0"/>
              <a:t>A single imaginary plane can divide the body into 2 halves.  Normally have a left &amp; right side, front (anterior) &amp; back (posterior) end, upper (dorsal) &amp; lower (ventral) side.</a:t>
            </a:r>
            <a:endParaRPr lang="en-US" dirty="0"/>
          </a:p>
        </p:txBody>
      </p:sp>
      <p:sp>
        <p:nvSpPr>
          <p:cNvPr id="7" name="TextBox 6"/>
          <p:cNvSpPr txBox="1"/>
          <p:nvPr/>
        </p:nvSpPr>
        <p:spPr>
          <a:xfrm>
            <a:off x="457200" y="4795533"/>
            <a:ext cx="1600200" cy="369332"/>
          </a:xfrm>
          <a:prstGeom prst="rect">
            <a:avLst/>
          </a:prstGeom>
          <a:noFill/>
        </p:spPr>
        <p:txBody>
          <a:bodyPr wrap="square" rtlCol="0">
            <a:spAutoFit/>
          </a:bodyPr>
          <a:lstStyle/>
          <a:p>
            <a:r>
              <a:rPr lang="en-US" dirty="0" smtClean="0"/>
              <a:t>w/o symmetry</a:t>
            </a:r>
            <a:endParaRPr lang="en-US" dirty="0"/>
          </a:p>
        </p:txBody>
      </p:sp>
    </p:spTree>
    <p:extLst>
      <p:ext uri="{BB962C8B-B14F-4D97-AF65-F5344CB8AC3E}">
        <p14:creationId xmlns:p14="http://schemas.microsoft.com/office/powerpoint/2010/main" val="27442629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startAt="16"/>
            </a:pPr>
            <a:r>
              <a:rPr lang="en-US" dirty="0"/>
              <a:t>Evaluate the medical and economic importance of </a:t>
            </a:r>
            <a:r>
              <a:rPr lang="en-US" i="1" dirty="0" smtClean="0"/>
              <a:t>viruses</a:t>
            </a:r>
          </a:p>
          <a:p>
            <a:pPr marL="514350" indent="-514350">
              <a:buFont typeface="+mj-lt"/>
              <a:buAutoNum type="arabicPeriod" startAt="16"/>
            </a:pPr>
            <a:r>
              <a:rPr lang="en-US" dirty="0" smtClean="0"/>
              <a:t>Evaluate the medical and economic importance of </a:t>
            </a:r>
            <a:r>
              <a:rPr lang="en-US" i="1" dirty="0" smtClean="0"/>
              <a:t>bacteria</a:t>
            </a:r>
          </a:p>
          <a:p>
            <a:pPr marL="514350" indent="-514350">
              <a:buFont typeface="+mj-lt"/>
              <a:buAutoNum type="arabicPeriod" startAt="16"/>
            </a:pPr>
            <a:r>
              <a:rPr lang="en-US" dirty="0"/>
              <a:t>Evaluate the medical and economic importance of </a:t>
            </a:r>
            <a:r>
              <a:rPr lang="en-US" dirty="0" err="1"/>
              <a:t>protists</a:t>
            </a:r>
            <a:endParaRPr lang="en-US" dirty="0"/>
          </a:p>
          <a:p>
            <a:pPr marL="514350" indent="-514350">
              <a:buFont typeface="+mj-lt"/>
              <a:buAutoNum type="arabicPeriod" startAt="16"/>
            </a:pPr>
            <a:r>
              <a:rPr lang="en-US" dirty="0"/>
              <a:t>Evaluate the medical and economic importance of </a:t>
            </a:r>
            <a:r>
              <a:rPr lang="en-US" i="1" dirty="0" smtClean="0"/>
              <a:t>fungi</a:t>
            </a:r>
          </a:p>
          <a:p>
            <a:pPr marL="514350" indent="-514350">
              <a:buFont typeface="+mj-lt"/>
              <a:buAutoNum type="arabicPeriod" startAt="16"/>
            </a:pPr>
            <a:r>
              <a:rPr lang="en-US" dirty="0"/>
              <a:t>Evaluate the medical and economic importance of plants</a:t>
            </a:r>
          </a:p>
          <a:p>
            <a:endParaRPr lang="en-US" dirty="0"/>
          </a:p>
          <a:p>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21541892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Importance of Viruses</a:t>
            </a:r>
            <a:endParaRPr lang="en-US" dirty="0"/>
          </a:p>
        </p:txBody>
      </p:sp>
      <p:sp>
        <p:nvSpPr>
          <p:cNvPr id="3" name="Content Placeholder 2"/>
          <p:cNvSpPr>
            <a:spLocks noGrp="1"/>
          </p:cNvSpPr>
          <p:nvPr>
            <p:ph idx="1"/>
          </p:nvPr>
        </p:nvSpPr>
        <p:spPr/>
        <p:txBody>
          <a:bodyPr>
            <a:normAutofit fontScale="77500" lnSpcReduction="20000"/>
          </a:bodyPr>
          <a:lstStyle/>
          <a:p>
            <a:r>
              <a:rPr lang="en-US" b="1" dirty="0"/>
              <a:t>Phage typing of bacteria for </a:t>
            </a:r>
            <a:r>
              <a:rPr lang="en-US" b="1" dirty="0" smtClean="0"/>
              <a:t>identification</a:t>
            </a:r>
          </a:p>
          <a:p>
            <a:pPr lvl="1"/>
            <a:r>
              <a:rPr lang="en-US" b="1" dirty="0" smtClean="0"/>
              <a:t> </a:t>
            </a:r>
            <a:r>
              <a:rPr lang="en-US" dirty="0"/>
              <a:t>Some bacteria are identified by the types of bacteriophages to which they are susceptible</a:t>
            </a:r>
          </a:p>
          <a:p>
            <a:r>
              <a:rPr lang="en-US" b="1" dirty="0" smtClean="0"/>
              <a:t>Sources </a:t>
            </a:r>
            <a:r>
              <a:rPr lang="en-US" b="1" dirty="0"/>
              <a:t>of </a:t>
            </a:r>
            <a:r>
              <a:rPr lang="en-US" b="1" dirty="0" smtClean="0"/>
              <a:t>enzymes</a:t>
            </a:r>
          </a:p>
          <a:p>
            <a:pPr lvl="1"/>
            <a:r>
              <a:rPr lang="en-US" dirty="0" smtClean="0"/>
              <a:t>A </a:t>
            </a:r>
            <a:r>
              <a:rPr lang="en-US" dirty="0"/>
              <a:t>number of enzymes </a:t>
            </a:r>
            <a:r>
              <a:rPr lang="en-US" dirty="0" smtClean="0"/>
              <a:t>used in </a:t>
            </a:r>
            <a:r>
              <a:rPr lang="en-US" dirty="0"/>
              <a:t>molecular biology are virus enzymes. </a:t>
            </a:r>
            <a:r>
              <a:rPr lang="en-US" dirty="0" smtClean="0"/>
              <a:t>EX: reverse </a:t>
            </a:r>
            <a:r>
              <a:rPr lang="en-US" dirty="0" err="1"/>
              <a:t>transcriptases</a:t>
            </a:r>
            <a:r>
              <a:rPr lang="en-US" dirty="0"/>
              <a:t> from retroviruses </a:t>
            </a:r>
            <a:r>
              <a:rPr lang="en-US" dirty="0" smtClean="0"/>
              <a:t>and </a:t>
            </a:r>
            <a:r>
              <a:rPr lang="en-US" sz="2800" dirty="0" smtClean="0"/>
              <a:t>RNA </a:t>
            </a:r>
            <a:r>
              <a:rPr lang="en-US" sz="2800" dirty="0"/>
              <a:t>polymerases from </a:t>
            </a:r>
            <a:r>
              <a:rPr lang="en-US" sz="2800" dirty="0" smtClean="0"/>
              <a:t>phages</a:t>
            </a:r>
          </a:p>
          <a:p>
            <a:r>
              <a:rPr lang="en-US" b="1" dirty="0" smtClean="0"/>
              <a:t>Anti-cancer agents</a:t>
            </a:r>
          </a:p>
          <a:p>
            <a:pPr lvl="1"/>
            <a:r>
              <a:rPr lang="en-US" b="1" dirty="0" smtClean="0"/>
              <a:t> </a:t>
            </a:r>
            <a:r>
              <a:rPr lang="en-US" dirty="0" smtClean="0"/>
              <a:t>Genetically modified strains of viruses, such as herpes simplex virus, is being investigated for treatment of cancers</a:t>
            </a:r>
          </a:p>
          <a:p>
            <a:pPr lvl="1"/>
            <a:r>
              <a:rPr lang="en-US" dirty="0" smtClean="0"/>
              <a:t>These strains have been modified so that they are able to infect and destroy specific tumor cells, but are unable to infect normal cells</a:t>
            </a:r>
          </a:p>
          <a:p>
            <a:pPr lvl="1"/>
            <a:endParaRPr lang="en-US" dirty="0"/>
          </a:p>
          <a:p>
            <a:pPr marL="0" indent="0">
              <a:buNone/>
            </a:pPr>
            <a:endParaRPr lang="en-US" dirty="0" smtClean="0"/>
          </a:p>
          <a:p>
            <a:pPr marL="514350" indent="-514350">
              <a:buFont typeface="+mj-lt"/>
              <a:buAutoNum type="arabicPeriod"/>
            </a:pPr>
            <a:endParaRPr lang="en-US" i="1" dirty="0" smtClean="0"/>
          </a:p>
        </p:txBody>
      </p:sp>
    </p:spTree>
    <p:extLst>
      <p:ext uri="{BB962C8B-B14F-4D97-AF65-F5344CB8AC3E}">
        <p14:creationId xmlns:p14="http://schemas.microsoft.com/office/powerpoint/2010/main" val="21754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4. Classify </a:t>
            </a:r>
            <a:r>
              <a:rPr lang="en-US" dirty="0"/>
              <a:t>and name organisms based on their similarities and differences applying </a:t>
            </a:r>
            <a:r>
              <a:rPr lang="en-US" i="1" dirty="0"/>
              <a:t>taxonomic nomenclature</a:t>
            </a:r>
            <a:r>
              <a:rPr lang="en-US" dirty="0"/>
              <a:t> using </a:t>
            </a:r>
            <a:r>
              <a:rPr lang="en-US" i="1" dirty="0"/>
              <a:t>dichotomous keys</a:t>
            </a:r>
            <a:r>
              <a:rPr lang="en-US" dirty="0"/>
              <a:t> </a:t>
            </a:r>
          </a:p>
          <a:p>
            <a:endParaRPr lang="en-US" dirty="0"/>
          </a:p>
        </p:txBody>
      </p:sp>
    </p:spTree>
    <p:extLst>
      <p:ext uri="{BB962C8B-B14F-4D97-AF65-F5344CB8AC3E}">
        <p14:creationId xmlns:p14="http://schemas.microsoft.com/office/powerpoint/2010/main" val="9709562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Importance of Viruses</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Gene vectors for protein production</a:t>
            </a:r>
          </a:p>
          <a:p>
            <a:pPr lvl="1"/>
            <a:r>
              <a:rPr lang="en-US" dirty="0" smtClean="0"/>
              <a:t>Viruses such as certain </a:t>
            </a:r>
            <a:r>
              <a:rPr lang="en-US" dirty="0" err="1" smtClean="0"/>
              <a:t>baculoviruses</a:t>
            </a:r>
            <a:r>
              <a:rPr lang="en-US" dirty="0" smtClean="0"/>
              <a:t> and adenoviruses are used as vectors to take genes into animal cells growing in culture. This technology can be used to insert into cells genes encoding useful proteins, such as vaccine components, and the cells can then be used for mass production of the proteins.</a:t>
            </a:r>
          </a:p>
          <a:p>
            <a:r>
              <a:rPr lang="en-US" b="1" dirty="0"/>
              <a:t>Gene vectors for treatment of genetic </a:t>
            </a:r>
            <a:r>
              <a:rPr lang="en-US" b="1" dirty="0" smtClean="0"/>
              <a:t>diseases</a:t>
            </a:r>
            <a:endParaRPr lang="en-US" b="1" dirty="0"/>
          </a:p>
          <a:p>
            <a:pPr lvl="1"/>
            <a:r>
              <a:rPr lang="en-US" dirty="0"/>
              <a:t>Children with severe combined </a:t>
            </a:r>
            <a:r>
              <a:rPr lang="en-US" dirty="0" smtClean="0"/>
              <a:t>immunodeficiency (baby </a:t>
            </a:r>
            <a:r>
              <a:rPr lang="en-US" dirty="0"/>
              <a:t>in the bubble syndrome) have been </a:t>
            </a:r>
            <a:r>
              <a:rPr lang="en-US" dirty="0" smtClean="0"/>
              <a:t>successfully treated </a:t>
            </a:r>
            <a:r>
              <a:rPr lang="en-US" dirty="0"/>
              <a:t>using retroviruses as vectors </a:t>
            </a:r>
            <a:r>
              <a:rPr lang="en-US" dirty="0" smtClean="0"/>
              <a:t>to introduce </a:t>
            </a:r>
            <a:r>
              <a:rPr lang="en-US" dirty="0"/>
              <a:t>into their stem cells a non-mutated </a:t>
            </a:r>
            <a:r>
              <a:rPr lang="en-US" dirty="0" smtClean="0"/>
              <a:t>copy of </a:t>
            </a:r>
            <a:r>
              <a:rPr lang="en-US" dirty="0"/>
              <a:t>the </a:t>
            </a:r>
            <a:r>
              <a:rPr lang="en-US" dirty="0" smtClean="0"/>
              <a:t>mutated </a:t>
            </a:r>
            <a:r>
              <a:rPr lang="en-US" dirty="0"/>
              <a:t>gene responsible for the disease</a:t>
            </a:r>
            <a:endParaRPr lang="en-US" dirty="0" smtClean="0"/>
          </a:p>
          <a:p>
            <a:endParaRPr lang="en-US" dirty="0"/>
          </a:p>
        </p:txBody>
      </p:sp>
    </p:spTree>
    <p:extLst>
      <p:ext uri="{BB962C8B-B14F-4D97-AF65-F5344CB8AC3E}">
        <p14:creationId xmlns:p14="http://schemas.microsoft.com/office/powerpoint/2010/main" val="20073291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Importance of Viruses</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Has led to new medicine and research</a:t>
            </a:r>
          </a:p>
          <a:p>
            <a:pPr lvl="1"/>
            <a:r>
              <a:rPr lang="en-US" dirty="0" smtClean="0"/>
              <a:t>Because of viruses, we have developed vaccines and antiviral drugs</a:t>
            </a:r>
          </a:p>
          <a:p>
            <a:r>
              <a:rPr lang="en-US" b="1" dirty="0" smtClean="0"/>
              <a:t>Veterinary </a:t>
            </a:r>
            <a:r>
              <a:rPr lang="en-US" b="1" dirty="0"/>
              <a:t>virology and plant </a:t>
            </a:r>
            <a:r>
              <a:rPr lang="en-US" b="1" dirty="0" smtClean="0"/>
              <a:t>virology</a:t>
            </a:r>
          </a:p>
          <a:p>
            <a:pPr lvl="1"/>
            <a:r>
              <a:rPr lang="en-US" dirty="0" smtClean="0"/>
              <a:t>economic </a:t>
            </a:r>
            <a:r>
              <a:rPr lang="en-US" dirty="0"/>
              <a:t>impact of the </a:t>
            </a:r>
            <a:r>
              <a:rPr lang="en-US" dirty="0" smtClean="0"/>
              <a:t>many viruses </a:t>
            </a:r>
            <a:r>
              <a:rPr lang="en-US" dirty="0"/>
              <a:t>that cause disease in domestic animals </a:t>
            </a:r>
            <a:r>
              <a:rPr lang="en-US" dirty="0" smtClean="0"/>
              <a:t>and crop plants</a:t>
            </a:r>
          </a:p>
          <a:p>
            <a:r>
              <a:rPr lang="en-US" b="1" dirty="0" smtClean="0"/>
              <a:t>Dairy industry</a:t>
            </a:r>
          </a:p>
          <a:p>
            <a:pPr lvl="1"/>
            <a:r>
              <a:rPr lang="en-US" dirty="0" smtClean="0"/>
              <a:t>Economic impact where </a:t>
            </a:r>
            <a:r>
              <a:rPr lang="en-US" dirty="0"/>
              <a:t>phages can infect the </a:t>
            </a:r>
            <a:r>
              <a:rPr lang="en-US" dirty="0" smtClean="0"/>
              <a:t>lactic acid </a:t>
            </a:r>
            <a:r>
              <a:rPr lang="en-US" dirty="0"/>
              <a:t>bacteria that are responsible for the </a:t>
            </a:r>
            <a:r>
              <a:rPr lang="en-US" dirty="0" smtClean="0"/>
              <a:t>fermentations that </a:t>
            </a:r>
            <a:r>
              <a:rPr lang="en-US" dirty="0"/>
              <a:t>produce cheese, yogurt and other milk </a:t>
            </a:r>
            <a:r>
              <a:rPr lang="en-US" dirty="0" smtClean="0"/>
              <a:t>products</a:t>
            </a:r>
          </a:p>
          <a:p>
            <a:r>
              <a:rPr lang="en-US" b="1" dirty="0" smtClean="0"/>
              <a:t>Pesticides</a:t>
            </a:r>
            <a:endParaRPr lang="en-US" dirty="0" smtClean="0"/>
          </a:p>
          <a:p>
            <a:pPr lvl="1"/>
            <a:r>
              <a:rPr lang="en-US" dirty="0" smtClean="0"/>
              <a:t> Some insect pests are controlled with </a:t>
            </a:r>
            <a:r>
              <a:rPr lang="en-US" dirty="0" err="1" smtClean="0"/>
              <a:t>baculoviruses</a:t>
            </a:r>
            <a:r>
              <a:rPr lang="en-US" dirty="0" smtClean="0"/>
              <a:t> and </a:t>
            </a:r>
            <a:r>
              <a:rPr lang="en-US" dirty="0" err="1" smtClean="0"/>
              <a:t>myxoma</a:t>
            </a:r>
            <a:r>
              <a:rPr lang="en-US" dirty="0" smtClean="0"/>
              <a:t> virus has been used to control rabbits.</a:t>
            </a:r>
          </a:p>
          <a:p>
            <a:endParaRPr lang="en-US" dirty="0"/>
          </a:p>
        </p:txBody>
      </p:sp>
    </p:spTree>
    <p:extLst>
      <p:ext uri="{BB962C8B-B14F-4D97-AF65-F5344CB8AC3E}">
        <p14:creationId xmlns:p14="http://schemas.microsoft.com/office/powerpoint/2010/main" val="1748014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Bacteria in our lives</a:t>
            </a:r>
            <a:endParaRPr lang="en-US" dirty="0"/>
          </a:p>
        </p:txBody>
      </p:sp>
      <p:sp>
        <p:nvSpPr>
          <p:cNvPr id="3" name="Content Placeholder 2"/>
          <p:cNvSpPr>
            <a:spLocks noGrp="1"/>
          </p:cNvSpPr>
          <p:nvPr>
            <p:ph idx="1"/>
          </p:nvPr>
        </p:nvSpPr>
        <p:spPr>
          <a:xfrm>
            <a:off x="457200" y="1447800"/>
            <a:ext cx="8229600" cy="5410200"/>
          </a:xfrm>
        </p:spPr>
        <p:txBody>
          <a:bodyPr>
            <a:normAutofit fontScale="70000" lnSpcReduction="20000"/>
          </a:bodyPr>
          <a:lstStyle/>
          <a:p>
            <a:r>
              <a:rPr lang="en-US" dirty="0" smtClean="0"/>
              <a:t>Role in agriculture-recall the nitrogen cycle</a:t>
            </a:r>
          </a:p>
          <a:p>
            <a:pPr lvl="1"/>
            <a:r>
              <a:rPr lang="en-US" dirty="0"/>
              <a:t>Nitrogen fixers (</a:t>
            </a:r>
            <a:r>
              <a:rPr lang="en-US" dirty="0" smtClean="0"/>
              <a:t>nitrogen-fixation, ammonification)</a:t>
            </a:r>
            <a:endParaRPr lang="en-US" dirty="0"/>
          </a:p>
          <a:p>
            <a:pPr lvl="2"/>
            <a:r>
              <a:rPr lang="en-US" dirty="0"/>
              <a:t>Plants and animals depend on nitrogen-fixing bacteria to convert nitrogen in air to a form that they can </a:t>
            </a:r>
            <a:r>
              <a:rPr lang="en-US" dirty="0" smtClean="0"/>
              <a:t>use-ammonium</a:t>
            </a:r>
          </a:p>
          <a:p>
            <a:pPr lvl="1"/>
            <a:r>
              <a:rPr lang="en-US" dirty="0" smtClean="0"/>
              <a:t>Nitrifying bacteria (nitrification)</a:t>
            </a:r>
          </a:p>
          <a:p>
            <a:pPr lvl="2"/>
            <a:r>
              <a:rPr lang="en-US" dirty="0" smtClean="0"/>
              <a:t>Convert ammonia in soil to nitrites, then convert nitrites to nitrates, which are absorbed by plants</a:t>
            </a:r>
          </a:p>
          <a:p>
            <a:pPr lvl="1"/>
            <a:r>
              <a:rPr lang="en-US" dirty="0" smtClean="0"/>
              <a:t>Denitrifying bacteria</a:t>
            </a:r>
          </a:p>
          <a:p>
            <a:pPr lvl="2"/>
            <a:r>
              <a:rPr lang="en-US" dirty="0" smtClean="0"/>
              <a:t>Covert nitrates to atmospheric nitrogen</a:t>
            </a:r>
          </a:p>
          <a:p>
            <a:pPr lvl="1"/>
            <a:r>
              <a:rPr lang="en-US" dirty="0" smtClean="0"/>
              <a:t>Decomposers</a:t>
            </a:r>
            <a:endParaRPr lang="en-US" dirty="0"/>
          </a:p>
          <a:p>
            <a:pPr lvl="2"/>
            <a:r>
              <a:rPr lang="en-US" dirty="0"/>
              <a:t>Help the ecosystem recycle nutrient and maintain equilibrium in the </a:t>
            </a:r>
            <a:r>
              <a:rPr lang="en-US" dirty="0" smtClean="0"/>
              <a:t>environment- turn decomposed matter into ammonium</a:t>
            </a:r>
          </a:p>
          <a:p>
            <a:r>
              <a:rPr lang="en-US" dirty="0"/>
              <a:t>Sewage Treatment</a:t>
            </a:r>
          </a:p>
          <a:p>
            <a:pPr lvl="1"/>
            <a:r>
              <a:rPr lang="en-US" dirty="0"/>
              <a:t>Break down complex compounds in the sewage into simpler ones and produces purified water, nitrogen and carbon dioxide gases, and products for </a:t>
            </a:r>
            <a:r>
              <a:rPr lang="en-US" dirty="0" smtClean="0"/>
              <a:t>fertilizers</a:t>
            </a:r>
          </a:p>
          <a:p>
            <a:r>
              <a:rPr lang="en-US" dirty="0"/>
              <a:t>Aid in digestion in our intestines, and make a number of vitamins that the body cannot produce itself (symbiosis</a:t>
            </a:r>
            <a:r>
              <a:rPr lang="en-US" dirty="0" smtClean="0"/>
              <a:t>)</a:t>
            </a:r>
            <a:endParaRPr lang="en-US" dirty="0"/>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22320281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304800"/>
            <a:ext cx="8356600" cy="626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791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Importance of Bacteria</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Produce food and beverages</a:t>
            </a:r>
          </a:p>
          <a:p>
            <a:pPr lvl="1"/>
            <a:r>
              <a:rPr lang="en-US" dirty="0"/>
              <a:t>Fermentation processes, such as brewing, baking, cheese and butter </a:t>
            </a:r>
            <a:r>
              <a:rPr lang="en-US" dirty="0" smtClean="0"/>
              <a:t>manufacturing</a:t>
            </a:r>
          </a:p>
          <a:p>
            <a:pPr lvl="1"/>
            <a:r>
              <a:rPr lang="en-US" dirty="0"/>
              <a:t>Bacteria, </a:t>
            </a:r>
            <a:r>
              <a:rPr lang="en-US" dirty="0" smtClean="0"/>
              <a:t>in </a:t>
            </a:r>
            <a:r>
              <a:rPr lang="en-US" dirty="0"/>
              <a:t>combination with </a:t>
            </a:r>
            <a:r>
              <a:rPr lang="en-US" dirty="0" smtClean="0"/>
              <a:t>yeasts and molds, have </a:t>
            </a:r>
            <a:r>
              <a:rPr lang="en-US" dirty="0"/>
              <a:t>been </a:t>
            </a:r>
            <a:r>
              <a:rPr lang="en-US" dirty="0" smtClean="0"/>
              <a:t>in </a:t>
            </a:r>
            <a:r>
              <a:rPr lang="en-US" dirty="0"/>
              <a:t>the preparation </a:t>
            </a:r>
            <a:r>
              <a:rPr lang="en-US" dirty="0" smtClean="0"/>
              <a:t>of fermented foods </a:t>
            </a:r>
            <a:r>
              <a:rPr lang="en-US" dirty="0"/>
              <a:t>such as </a:t>
            </a:r>
            <a:r>
              <a:rPr lang="en-US" dirty="0" smtClean="0"/>
              <a:t>cheese, pickles, soy sauce, sauerkraut, vinegar, wine, </a:t>
            </a:r>
            <a:r>
              <a:rPr lang="en-US" dirty="0"/>
              <a:t>and </a:t>
            </a:r>
            <a:r>
              <a:rPr lang="en-US" dirty="0" smtClean="0"/>
              <a:t>yogurt</a:t>
            </a:r>
          </a:p>
          <a:p>
            <a:r>
              <a:rPr lang="en-US" dirty="0"/>
              <a:t>Chemical manufacturing such as ethanol, acetone, organic acid, enzymes, </a:t>
            </a:r>
            <a:r>
              <a:rPr lang="en-US" dirty="0" smtClean="0"/>
              <a:t>perfumes</a:t>
            </a:r>
          </a:p>
          <a:p>
            <a:r>
              <a:rPr lang="en-US" dirty="0" smtClean="0"/>
              <a:t>Biological pesticides</a:t>
            </a:r>
          </a:p>
          <a:p>
            <a:r>
              <a:rPr lang="en-US" dirty="0" smtClean="0"/>
              <a:t>Produce alcohols (ethyl and butyl)</a:t>
            </a:r>
          </a:p>
          <a:p>
            <a:r>
              <a:rPr lang="en-US" dirty="0" smtClean="0"/>
              <a:t>Digest petroleum and clean up oil spills</a:t>
            </a:r>
          </a:p>
          <a:p>
            <a:r>
              <a:rPr lang="en-US" dirty="0" smtClean="0"/>
              <a:t>Remove waste products and poisons from water</a:t>
            </a:r>
          </a:p>
          <a:p>
            <a:r>
              <a:rPr lang="en-US" dirty="0" smtClean="0"/>
              <a:t>Help mine minerals from the ground</a:t>
            </a:r>
          </a:p>
          <a:p>
            <a:r>
              <a:rPr lang="en-US" dirty="0" smtClean="0"/>
              <a:t>Synthesize drugs and chemicals</a:t>
            </a:r>
          </a:p>
        </p:txBody>
      </p:sp>
    </p:spTree>
    <p:extLst>
      <p:ext uri="{BB962C8B-B14F-4D97-AF65-F5344CB8AC3E}">
        <p14:creationId xmlns:p14="http://schemas.microsoft.com/office/powerpoint/2010/main" val="39962002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Importance of Bacteria</a:t>
            </a:r>
            <a:endParaRPr lang="en-US" dirty="0"/>
          </a:p>
        </p:txBody>
      </p:sp>
      <p:sp>
        <p:nvSpPr>
          <p:cNvPr id="3" name="Content Placeholder 2"/>
          <p:cNvSpPr>
            <a:spLocks noGrp="1"/>
          </p:cNvSpPr>
          <p:nvPr>
            <p:ph idx="1"/>
          </p:nvPr>
        </p:nvSpPr>
        <p:spPr/>
        <p:txBody>
          <a:bodyPr/>
          <a:lstStyle/>
          <a:p>
            <a:r>
              <a:rPr lang="en-US" dirty="0"/>
              <a:t>Pharmaceuticals, such as antibiotics, vaccines and </a:t>
            </a:r>
            <a:r>
              <a:rPr lang="en-US" dirty="0" smtClean="0"/>
              <a:t>steroids</a:t>
            </a:r>
          </a:p>
          <a:p>
            <a:r>
              <a:rPr lang="en-US"/>
              <a:t>Using </a:t>
            </a:r>
            <a:r>
              <a:rPr lang="en-US" smtClean="0"/>
              <a:t>biotechnology</a:t>
            </a:r>
            <a:r>
              <a:rPr lang="en-US" dirty="0" smtClean="0"/>
              <a:t> </a:t>
            </a:r>
            <a:r>
              <a:rPr lang="en-US" smtClean="0"/>
              <a:t>techniques</a:t>
            </a:r>
            <a:r>
              <a:rPr lang="en-US" dirty="0"/>
              <a:t>, bacteria can also be bioengineered for the production of therapeutic proteins, such as insulin, growth factors or antibodies</a:t>
            </a:r>
          </a:p>
        </p:txBody>
      </p:sp>
    </p:spTree>
    <p:extLst>
      <p:ext uri="{BB962C8B-B14F-4D97-AF65-F5344CB8AC3E}">
        <p14:creationId xmlns:p14="http://schemas.microsoft.com/office/powerpoint/2010/main" val="1607616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Importance of </a:t>
            </a:r>
            <a:r>
              <a:rPr lang="en-US" dirty="0" err="1" smtClean="0"/>
              <a:t>Protists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Make up a large amount of phytoplankton, called “grasses of the seas”, which serves as the base of the food chain for much aquatic life that we eat and use</a:t>
            </a:r>
          </a:p>
          <a:p>
            <a:r>
              <a:rPr lang="en-US" dirty="0" smtClean="0"/>
              <a:t>Use algae as food in sushi, ice cream, salad dressings, puddings, and some candy bars</a:t>
            </a:r>
          </a:p>
          <a:p>
            <a:r>
              <a:rPr lang="en-US" dirty="0" smtClean="0"/>
              <a:t>Algae produce half the amount of oxygen on the planet</a:t>
            </a:r>
          </a:p>
          <a:p>
            <a:r>
              <a:rPr lang="en-US" dirty="0" smtClean="0"/>
              <a:t>Chemicals from algae are used to make plastics, waxes, transistors, deodorants, paints, lubricants, and artificial wood</a:t>
            </a:r>
          </a:p>
          <a:p>
            <a:r>
              <a:rPr lang="en-US" dirty="0" smtClean="0"/>
              <a:t>A water mold in the 1840s wiped out 60% of the Irish potato crop, leading to the Great Potato </a:t>
            </a:r>
            <a:r>
              <a:rPr lang="en-US" dirty="0"/>
              <a:t>F</a:t>
            </a:r>
            <a:r>
              <a:rPr lang="en-US" dirty="0" smtClean="0"/>
              <a:t>amine where 1 million people died</a:t>
            </a:r>
          </a:p>
        </p:txBody>
      </p:sp>
    </p:spTree>
    <p:extLst>
      <p:ext uri="{BB962C8B-B14F-4D97-AF65-F5344CB8AC3E}">
        <p14:creationId xmlns:p14="http://schemas.microsoft.com/office/powerpoint/2010/main" val="38170292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Importance of </a:t>
            </a:r>
            <a:r>
              <a:rPr lang="en-US" dirty="0" err="1" smtClean="0"/>
              <a:t>Protists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Algal chemicals are used to treat stomach ulcers, high blood pressure, arthritis, and other health problems</a:t>
            </a:r>
          </a:p>
          <a:p>
            <a:r>
              <a:rPr lang="en-US" dirty="0" smtClean="0"/>
              <a:t>Algae are rich in vitamin C and iron</a:t>
            </a:r>
          </a:p>
          <a:p>
            <a:r>
              <a:rPr lang="en-US" dirty="0" smtClean="0"/>
              <a:t>Agar, a substance used to grow bacteria in laboratories, is made from seaweed</a:t>
            </a:r>
          </a:p>
          <a:p>
            <a:r>
              <a:rPr lang="en-US" dirty="0" err="1" smtClean="0"/>
              <a:t>Protists</a:t>
            </a:r>
            <a:r>
              <a:rPr lang="en-US" dirty="0" smtClean="0"/>
              <a:t> cause diseases such as malaria, African sleeping sickness, amebic dysentery, and </a:t>
            </a:r>
            <a:r>
              <a:rPr lang="en-US" i="1" dirty="0" smtClean="0"/>
              <a:t>Giardia</a:t>
            </a:r>
            <a:r>
              <a:rPr lang="en-US" dirty="0" smtClean="0"/>
              <a:t> infections.</a:t>
            </a:r>
            <a:r>
              <a:rPr lang="en-US" dirty="0"/>
              <a:t> </a:t>
            </a:r>
            <a:endParaRPr lang="en-US" dirty="0" smtClean="0"/>
          </a:p>
          <a:p>
            <a:r>
              <a:rPr lang="en-US" dirty="0" smtClean="0"/>
              <a:t>Sodium </a:t>
            </a:r>
            <a:r>
              <a:rPr lang="en-US" dirty="0" err="1"/>
              <a:t>laminaria</a:t>
            </a:r>
            <a:r>
              <a:rPr lang="en-US" dirty="0"/>
              <a:t> </a:t>
            </a:r>
            <a:r>
              <a:rPr lang="en-US" dirty="0" err="1"/>
              <a:t>sulphate</a:t>
            </a:r>
            <a:r>
              <a:rPr lang="en-US" dirty="0"/>
              <a:t> is used as a blood coagulant. </a:t>
            </a:r>
            <a:endParaRPr lang="en-US" dirty="0" smtClean="0"/>
          </a:p>
          <a:p>
            <a:r>
              <a:rPr lang="en-US" dirty="0" err="1" smtClean="0"/>
              <a:t>Fucoidin</a:t>
            </a:r>
            <a:r>
              <a:rPr lang="en-US" dirty="0" smtClean="0"/>
              <a:t> </a:t>
            </a:r>
            <a:r>
              <a:rPr lang="en-US" dirty="0"/>
              <a:t>and heparin are the algae products, which are also used as blood coagulants. </a:t>
            </a:r>
            <a:endParaRPr lang="en-US" dirty="0" smtClean="0"/>
          </a:p>
          <a:p>
            <a:r>
              <a:rPr lang="en-US" dirty="0" err="1" smtClean="0"/>
              <a:t>Lyngbya</a:t>
            </a:r>
            <a:r>
              <a:rPr lang="en-US" dirty="0" smtClean="0"/>
              <a:t> </a:t>
            </a:r>
            <a:r>
              <a:rPr lang="en-US" dirty="0"/>
              <a:t>produces an anticancer compound.</a:t>
            </a:r>
            <a:br>
              <a:rPr lang="en-US" dirty="0"/>
            </a:br>
            <a:r>
              <a:rPr lang="en-US" dirty="0"/>
              <a:t/>
            </a:r>
            <a:br>
              <a:rPr lang="en-US" dirty="0"/>
            </a:br>
            <a:endParaRPr lang="en-US" dirty="0" smtClean="0"/>
          </a:p>
          <a:p>
            <a:endParaRPr lang="en-US" dirty="0"/>
          </a:p>
        </p:txBody>
      </p:sp>
    </p:spTree>
    <p:extLst>
      <p:ext uri="{BB962C8B-B14F-4D97-AF65-F5344CB8AC3E}">
        <p14:creationId xmlns:p14="http://schemas.microsoft.com/office/powerpoint/2010/main" val="3813104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Importance of Fungi</a:t>
            </a:r>
            <a:endParaRPr lang="en-US" dirty="0"/>
          </a:p>
        </p:txBody>
      </p:sp>
      <p:sp>
        <p:nvSpPr>
          <p:cNvPr id="3" name="Content Placeholder 2"/>
          <p:cNvSpPr>
            <a:spLocks noGrp="1"/>
          </p:cNvSpPr>
          <p:nvPr>
            <p:ph idx="1"/>
          </p:nvPr>
        </p:nvSpPr>
        <p:spPr>
          <a:xfrm>
            <a:off x="457200" y="1295400"/>
            <a:ext cx="8229600" cy="4830763"/>
          </a:xfrm>
        </p:spPr>
        <p:txBody>
          <a:bodyPr>
            <a:normAutofit fontScale="55000" lnSpcReduction="20000"/>
          </a:bodyPr>
          <a:lstStyle/>
          <a:p>
            <a:r>
              <a:rPr lang="en-US" dirty="0" smtClean="0"/>
              <a:t>Yeasts in baking and brewing</a:t>
            </a:r>
          </a:p>
          <a:p>
            <a:r>
              <a:rPr lang="en-US" dirty="0" smtClean="0"/>
              <a:t>Edible mushrooms</a:t>
            </a:r>
          </a:p>
          <a:p>
            <a:r>
              <a:rPr lang="en-US" dirty="0" smtClean="0"/>
              <a:t>Maintain equilibrium in ecosystems by recycling nutrients and breaking down organic matter</a:t>
            </a:r>
          </a:p>
          <a:p>
            <a:pPr lvl="1"/>
            <a:r>
              <a:rPr lang="en-US" dirty="0" smtClean="0"/>
              <a:t>w/o decomposers, we would live on mounds of dead organic material, soil would become depleted of nutrients,</a:t>
            </a:r>
            <a:r>
              <a:rPr lang="en-US" dirty="0"/>
              <a:t> and the Earth would become lifeless and </a:t>
            </a:r>
            <a:r>
              <a:rPr lang="en-US" dirty="0" smtClean="0"/>
              <a:t>barren</a:t>
            </a:r>
          </a:p>
          <a:p>
            <a:r>
              <a:rPr lang="en-US" dirty="0" smtClean="0"/>
              <a:t>Important </a:t>
            </a:r>
            <a:r>
              <a:rPr lang="en-US" dirty="0"/>
              <a:t>for the good growth of most plants, </a:t>
            </a:r>
            <a:endParaRPr lang="en-US" dirty="0" smtClean="0"/>
          </a:p>
          <a:p>
            <a:pPr lvl="1"/>
            <a:r>
              <a:rPr lang="en-US" dirty="0" smtClean="0"/>
              <a:t>development </a:t>
            </a:r>
            <a:r>
              <a:rPr lang="en-US" dirty="0"/>
              <a:t>of </a:t>
            </a:r>
            <a:r>
              <a:rPr lang="en-US" dirty="0" err="1"/>
              <a:t>mycorrhizal</a:t>
            </a:r>
            <a:r>
              <a:rPr lang="en-US" dirty="0"/>
              <a:t> </a:t>
            </a:r>
            <a:r>
              <a:rPr lang="en-US" dirty="0" smtClean="0"/>
              <a:t>associations</a:t>
            </a:r>
            <a:endParaRPr lang="en-US" dirty="0"/>
          </a:p>
          <a:p>
            <a:pPr lvl="1"/>
            <a:r>
              <a:rPr lang="en-US" dirty="0" smtClean="0"/>
              <a:t> </a:t>
            </a:r>
            <a:r>
              <a:rPr lang="en-US" dirty="0"/>
              <a:t>As plants are at the base of most food chains, if their growth was limited, all animal life, including human, would be seriously reduced through starvation.</a:t>
            </a:r>
            <a:r>
              <a:rPr lang="en-US" dirty="0" smtClean="0"/>
              <a:t> </a:t>
            </a:r>
          </a:p>
          <a:p>
            <a:r>
              <a:rPr lang="en-US" dirty="0"/>
              <a:t>Fungi such as the Chinese caterpillar fungus, which </a:t>
            </a:r>
            <a:r>
              <a:rPr lang="en-US" dirty="0" err="1"/>
              <a:t>parasitise</a:t>
            </a:r>
            <a:r>
              <a:rPr lang="en-US" dirty="0"/>
              <a:t> insects, can be extremely useful for controlling insect pests of crops</a:t>
            </a:r>
            <a:r>
              <a:rPr lang="en-US" dirty="0" smtClean="0"/>
              <a:t>.</a:t>
            </a:r>
          </a:p>
          <a:p>
            <a:r>
              <a:rPr lang="en-US" dirty="0"/>
              <a:t>Fungal damage can be responsible for large losses of stored food, particularly food which contains any moisture</a:t>
            </a:r>
            <a:r>
              <a:rPr lang="en-US" dirty="0" smtClean="0"/>
              <a:t>.</a:t>
            </a:r>
          </a:p>
          <a:p>
            <a:r>
              <a:rPr lang="en-US" dirty="0"/>
              <a:t>Parasitic fungi </a:t>
            </a:r>
            <a:r>
              <a:rPr lang="en-US" dirty="0" smtClean="0"/>
              <a:t>can affect our food</a:t>
            </a:r>
            <a:endParaRPr lang="en-US" dirty="0"/>
          </a:p>
          <a:p>
            <a:pPr lvl="1"/>
            <a:r>
              <a:rPr lang="en-US" dirty="0"/>
              <a:t>Plant disease</a:t>
            </a:r>
          </a:p>
          <a:p>
            <a:pPr lvl="2"/>
            <a:r>
              <a:rPr lang="en-US" dirty="0"/>
              <a:t>Corn smut, mildews, wheat rust, and fungal disease accounts for much food loss</a:t>
            </a:r>
          </a:p>
          <a:p>
            <a:pPr lvl="1"/>
            <a:r>
              <a:rPr lang="en-US" dirty="0" smtClean="0"/>
              <a:t>Animal </a:t>
            </a:r>
            <a:r>
              <a:rPr lang="en-US" dirty="0"/>
              <a:t>disease</a:t>
            </a:r>
          </a:p>
          <a:p>
            <a:pPr lvl="2"/>
            <a:r>
              <a:rPr lang="en-US" i="1" dirty="0" err="1"/>
              <a:t>Cordyceps</a:t>
            </a:r>
            <a:r>
              <a:rPr lang="en-US" i="1" dirty="0"/>
              <a:t> </a:t>
            </a:r>
            <a:r>
              <a:rPr lang="en-US" dirty="0"/>
              <a:t>kills grasshoppers</a:t>
            </a:r>
          </a:p>
          <a:p>
            <a:endParaRPr lang="en-US" dirty="0"/>
          </a:p>
        </p:txBody>
      </p:sp>
    </p:spTree>
    <p:extLst>
      <p:ext uri="{BB962C8B-B14F-4D97-AF65-F5344CB8AC3E}">
        <p14:creationId xmlns:p14="http://schemas.microsoft.com/office/powerpoint/2010/main" val="26593203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Importance of Fungi</a:t>
            </a:r>
            <a:endParaRPr lang="en-US" dirty="0"/>
          </a:p>
        </p:txBody>
      </p:sp>
      <p:sp>
        <p:nvSpPr>
          <p:cNvPr id="3" name="Content Placeholder 2"/>
          <p:cNvSpPr>
            <a:spLocks noGrp="1"/>
          </p:cNvSpPr>
          <p:nvPr>
            <p:ph idx="1"/>
          </p:nvPr>
        </p:nvSpPr>
        <p:spPr/>
        <p:txBody>
          <a:bodyPr>
            <a:normAutofit fontScale="92500" lnSpcReduction="20000"/>
          </a:bodyPr>
          <a:lstStyle/>
          <a:p>
            <a:r>
              <a:rPr lang="en-US" dirty="0"/>
              <a:t>Penicillin, </a:t>
            </a:r>
            <a:endParaRPr lang="en-US" dirty="0" smtClean="0"/>
          </a:p>
          <a:p>
            <a:pPr lvl="1"/>
            <a:r>
              <a:rPr lang="en-US" dirty="0" smtClean="0"/>
              <a:t>most </a:t>
            </a:r>
            <a:r>
              <a:rPr lang="en-US" dirty="0"/>
              <a:t>famous of all antibiotic </a:t>
            </a:r>
            <a:r>
              <a:rPr lang="en-US" dirty="0" smtClean="0"/>
              <a:t>drugs</a:t>
            </a:r>
          </a:p>
          <a:p>
            <a:pPr lvl="1"/>
            <a:r>
              <a:rPr lang="en-US" dirty="0" smtClean="0"/>
              <a:t>Many </a:t>
            </a:r>
            <a:r>
              <a:rPr lang="en-US" dirty="0"/>
              <a:t>other fungi also produce antibiotic </a:t>
            </a:r>
            <a:r>
              <a:rPr lang="en-US" dirty="0" smtClean="0"/>
              <a:t>substances</a:t>
            </a:r>
          </a:p>
          <a:p>
            <a:pPr lvl="1"/>
            <a:r>
              <a:rPr lang="en-US" dirty="0" smtClean="0"/>
              <a:t>The </a:t>
            </a:r>
            <a:r>
              <a:rPr lang="en-US" dirty="0"/>
              <a:t>discovery of antibiotics revolutionized health care worldwide.</a:t>
            </a:r>
            <a:endParaRPr lang="en-US" dirty="0" smtClean="0"/>
          </a:p>
          <a:p>
            <a:r>
              <a:rPr lang="en-US" dirty="0" smtClean="0"/>
              <a:t>Poisonous mushrooms</a:t>
            </a:r>
          </a:p>
          <a:p>
            <a:r>
              <a:rPr lang="en-US" dirty="0" smtClean="0"/>
              <a:t>Parasitic fungi cause</a:t>
            </a:r>
          </a:p>
          <a:p>
            <a:pPr lvl="1"/>
            <a:r>
              <a:rPr lang="en-US" dirty="0" smtClean="0"/>
              <a:t>Human disease</a:t>
            </a:r>
          </a:p>
          <a:p>
            <a:pPr lvl="2"/>
            <a:r>
              <a:rPr lang="en-US" dirty="0" smtClean="0"/>
              <a:t>Athlete’s foot, ringworm, thrush caused by yeast (a painful mouth infection), and yeast infections in girls </a:t>
            </a:r>
          </a:p>
          <a:p>
            <a:pPr lvl="3"/>
            <a:r>
              <a:rPr lang="en-US" dirty="0" smtClean="0"/>
              <a:t>growth of yeast is kept in check by bacteria, which are affected by antibiotics</a:t>
            </a:r>
          </a:p>
        </p:txBody>
      </p:sp>
    </p:spTree>
    <p:extLst>
      <p:ext uri="{BB962C8B-B14F-4D97-AF65-F5344CB8AC3E}">
        <p14:creationId xmlns:p14="http://schemas.microsoft.com/office/powerpoint/2010/main" val="264699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5. Investigate </a:t>
            </a:r>
            <a:r>
              <a:rPr lang="en-US" dirty="0"/>
              <a:t>Arkansas' </a:t>
            </a:r>
            <a:r>
              <a:rPr lang="en-US" i="1" dirty="0"/>
              <a:t>biodiversity</a:t>
            </a:r>
            <a:r>
              <a:rPr lang="en-US" dirty="0"/>
              <a:t> using appropriate tools and </a:t>
            </a:r>
            <a:r>
              <a:rPr lang="en-US" i="1" dirty="0"/>
              <a:t>technology</a:t>
            </a:r>
            <a:endParaRPr lang="en-US" dirty="0"/>
          </a:p>
          <a:p>
            <a:endParaRPr lang="en-US" dirty="0"/>
          </a:p>
        </p:txBody>
      </p:sp>
    </p:spTree>
    <p:extLst>
      <p:ext uri="{BB962C8B-B14F-4D97-AF65-F5344CB8AC3E}">
        <p14:creationId xmlns:p14="http://schemas.microsoft.com/office/powerpoint/2010/main" val="19375851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3448050"/>
            <a:ext cx="4286250"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00500"/>
            <a:ext cx="4381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2" y="-2281"/>
            <a:ext cx="2591077" cy="3812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500" y="-11940"/>
            <a:ext cx="5183506" cy="3459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11298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Economic Importance in Plants</a:t>
            </a:r>
            <a:endParaRPr lang="en-US" dirty="0"/>
          </a:p>
        </p:txBody>
      </p:sp>
      <p:sp>
        <p:nvSpPr>
          <p:cNvPr id="3" name="Content Placeholder 2"/>
          <p:cNvSpPr>
            <a:spLocks noGrp="1"/>
          </p:cNvSpPr>
          <p:nvPr>
            <p:ph idx="1"/>
          </p:nvPr>
        </p:nvSpPr>
        <p:spPr>
          <a:xfrm>
            <a:off x="685800" y="1143000"/>
            <a:ext cx="8458200" cy="5181600"/>
          </a:xfrm>
        </p:spPr>
        <p:txBody>
          <a:bodyPr>
            <a:normAutofit fontScale="55000" lnSpcReduction="20000"/>
          </a:bodyPr>
          <a:lstStyle/>
          <a:p>
            <a:r>
              <a:rPr lang="en-US" dirty="0" smtClean="0"/>
              <a:t>Provide food : Agriculture </a:t>
            </a:r>
          </a:p>
          <a:p>
            <a:pPr lvl="1"/>
            <a:r>
              <a:rPr lang="en-US" dirty="0" smtClean="0"/>
              <a:t>Formation produced stationary societies </a:t>
            </a:r>
          </a:p>
          <a:p>
            <a:pPr lvl="1"/>
            <a:r>
              <a:rPr lang="en-US" dirty="0" smtClean="0"/>
              <a:t>Today US and Canadian farmers feed millions of people around the world</a:t>
            </a:r>
          </a:p>
          <a:p>
            <a:pPr lvl="2"/>
            <a:r>
              <a:rPr lang="en-US" dirty="0" smtClean="0"/>
              <a:t>Wheat, rice, and corn are bulk food supply</a:t>
            </a:r>
          </a:p>
          <a:p>
            <a:pPr lvl="1"/>
            <a:r>
              <a:rPr lang="en-US" dirty="0" smtClean="0"/>
              <a:t>Principal occupation of more human beings than any other activity</a:t>
            </a:r>
          </a:p>
          <a:p>
            <a:pPr lvl="1"/>
            <a:r>
              <a:rPr lang="en-US" dirty="0" smtClean="0"/>
              <a:t>Provides food for livestock (hay, grain)</a:t>
            </a:r>
          </a:p>
          <a:p>
            <a:pPr lvl="1"/>
            <a:r>
              <a:rPr lang="en-US" dirty="0" smtClean="0"/>
              <a:t>Nuts, seeds, spices</a:t>
            </a:r>
          </a:p>
          <a:p>
            <a:r>
              <a:rPr lang="en-US" dirty="0" smtClean="0"/>
              <a:t>Provide Shelter, furniture, tools and products</a:t>
            </a:r>
          </a:p>
          <a:p>
            <a:pPr lvl="1"/>
            <a:r>
              <a:rPr lang="en-US" dirty="0" smtClean="0"/>
              <a:t>Wood, bamboo, chair, house</a:t>
            </a:r>
          </a:p>
          <a:p>
            <a:r>
              <a:rPr lang="en-US" dirty="0" smtClean="0"/>
              <a:t>Provide Clothing</a:t>
            </a:r>
          </a:p>
          <a:p>
            <a:pPr lvl="1"/>
            <a:r>
              <a:rPr lang="en-US" dirty="0" smtClean="0"/>
              <a:t>Cotton, grasses, dyes</a:t>
            </a:r>
          </a:p>
          <a:p>
            <a:r>
              <a:rPr lang="en-US" dirty="0" smtClean="0"/>
              <a:t>Provide Medicines/Health Care/drugs</a:t>
            </a:r>
          </a:p>
          <a:p>
            <a:pPr lvl="1"/>
            <a:r>
              <a:rPr lang="en-US" dirty="0" smtClean="0"/>
              <a:t>Herbal supplements</a:t>
            </a:r>
          </a:p>
          <a:p>
            <a:pPr lvl="1"/>
            <a:r>
              <a:rPr lang="en-US" dirty="0" smtClean="0"/>
              <a:t>Tobacco, coffee, alcohol</a:t>
            </a:r>
          </a:p>
          <a:p>
            <a:pPr lvl="1"/>
            <a:r>
              <a:rPr lang="en-US" dirty="0" smtClean="0"/>
              <a:t>25% of prescriptions written a year provide raw materials in pharmaceuticals</a:t>
            </a:r>
          </a:p>
          <a:p>
            <a:r>
              <a:rPr lang="en-US" dirty="0" smtClean="0"/>
              <a:t>Provide Energy</a:t>
            </a:r>
          </a:p>
          <a:p>
            <a:pPr lvl="1"/>
            <a:r>
              <a:rPr lang="en-US" dirty="0" smtClean="0"/>
              <a:t>Biofuels</a:t>
            </a:r>
          </a:p>
          <a:p>
            <a:pPr lvl="1"/>
            <a:r>
              <a:rPr lang="en-US" dirty="0" smtClean="0"/>
              <a:t>Ethanol</a:t>
            </a:r>
          </a:p>
          <a:p>
            <a:r>
              <a:rPr lang="en-US" dirty="0" smtClean="0"/>
              <a:t>Provide Aesthetics and recreation</a:t>
            </a:r>
          </a:p>
          <a:p>
            <a:pPr lvl="1"/>
            <a:r>
              <a:rPr lang="en-US" dirty="0" smtClean="0"/>
              <a:t>Parks, gardens, trails, etc. attract house hunters</a:t>
            </a:r>
          </a:p>
          <a:p>
            <a:pPr lvl="1"/>
            <a:r>
              <a:rPr lang="en-US" dirty="0" smtClean="0"/>
              <a:t>Pretty yards attract house hunters</a:t>
            </a:r>
          </a:p>
        </p:txBody>
      </p:sp>
    </p:spTree>
    <p:extLst>
      <p:ext uri="{BB962C8B-B14F-4D97-AF65-F5344CB8AC3E}">
        <p14:creationId xmlns:p14="http://schemas.microsoft.com/office/powerpoint/2010/main" val="14612280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Importance of Plants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80% of </a:t>
            </a:r>
            <a:r>
              <a:rPr lang="en-US" dirty="0"/>
              <a:t>all medicinal drugs originate in wild plants</a:t>
            </a:r>
            <a:endParaRPr lang="en-US" dirty="0" smtClean="0"/>
          </a:p>
          <a:p>
            <a:r>
              <a:rPr lang="en-US" dirty="0" smtClean="0"/>
              <a:t>Natural herbal medicines and dietary supplements made from plants and are considered food supplements-not drugs.</a:t>
            </a:r>
          </a:p>
          <a:p>
            <a:pPr lvl="1"/>
            <a:r>
              <a:rPr lang="en-US" i="1" dirty="0" smtClean="0"/>
              <a:t>Echinacea</a:t>
            </a:r>
            <a:r>
              <a:rPr lang="en-US" dirty="0" smtClean="0"/>
              <a:t> for colds and flu</a:t>
            </a:r>
          </a:p>
          <a:p>
            <a:pPr lvl="1"/>
            <a:r>
              <a:rPr lang="en-US" i="1" dirty="0" smtClean="0"/>
              <a:t>Ephedra</a:t>
            </a:r>
            <a:r>
              <a:rPr lang="en-US" dirty="0" smtClean="0"/>
              <a:t> for weight loss</a:t>
            </a:r>
          </a:p>
          <a:p>
            <a:pPr lvl="1"/>
            <a:r>
              <a:rPr lang="en-US" dirty="0" smtClean="0"/>
              <a:t>St. John’s </a:t>
            </a:r>
            <a:r>
              <a:rPr lang="en-US" dirty="0" err="1" smtClean="0"/>
              <a:t>wort</a:t>
            </a:r>
            <a:r>
              <a:rPr lang="en-US" dirty="0" smtClean="0"/>
              <a:t> for depression treatment</a:t>
            </a:r>
          </a:p>
          <a:p>
            <a:pPr lvl="1"/>
            <a:r>
              <a:rPr lang="en-US" dirty="0" smtClean="0"/>
              <a:t>Since they are plants, the FDA cannot require studies to determine the safety and effectiveness of herbal substances</a:t>
            </a:r>
          </a:p>
          <a:p>
            <a:pPr lvl="1"/>
            <a:r>
              <a:rPr lang="en-US" dirty="0" smtClean="0"/>
              <a:t>Are Herbal Remedies safe or dangerous?</a:t>
            </a:r>
          </a:p>
          <a:p>
            <a:pPr lvl="2"/>
            <a:r>
              <a:rPr lang="en-US" dirty="0" smtClean="0"/>
              <a:t>Read page 647</a:t>
            </a:r>
          </a:p>
          <a:p>
            <a:r>
              <a:rPr lang="en-US" dirty="0"/>
              <a:t>O</a:t>
            </a:r>
            <a:r>
              <a:rPr lang="en-US" dirty="0" smtClean="0"/>
              <a:t>nly </a:t>
            </a:r>
            <a:r>
              <a:rPr lang="en-US" dirty="0"/>
              <a:t>2 percent of the world's plant species have ever been tested for their medical potential</a:t>
            </a:r>
          </a:p>
        </p:txBody>
      </p:sp>
    </p:spTree>
    <p:extLst>
      <p:ext uri="{BB962C8B-B14F-4D97-AF65-F5344CB8AC3E}">
        <p14:creationId xmlns:p14="http://schemas.microsoft.com/office/powerpoint/2010/main" val="25795082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r>
              <a:rPr lang="en-US" dirty="0"/>
              <a:t>Compare and contrast the major invertebrate classes according to their nervous, respiratory, excretory, circulatory, and digestive systems </a:t>
            </a:r>
            <a:endParaRPr lang="en-US" dirty="0" smtClean="0"/>
          </a:p>
          <a:p>
            <a:r>
              <a:rPr lang="en-US" dirty="0"/>
              <a:t>Compare and contrast the major vertebrate classes according to their nervous, respiratory, excretory, circulatory, digestive, reproductive and integumentary </a:t>
            </a:r>
            <a:r>
              <a:rPr lang="en-US" dirty="0" smtClean="0"/>
              <a:t>systems</a:t>
            </a:r>
          </a:p>
          <a:p>
            <a:pPr marL="0" indent="0" algn="ctr">
              <a:buNone/>
            </a:pPr>
            <a:r>
              <a:rPr lang="en-US" dirty="0" smtClean="0"/>
              <a:t>(DID NOT COVER-LOOK IN TEXTBOOK)</a:t>
            </a:r>
            <a:endParaRPr lang="en-US" dirty="0"/>
          </a:p>
        </p:txBody>
      </p:sp>
    </p:spTree>
    <p:extLst>
      <p:ext uri="{BB962C8B-B14F-4D97-AF65-F5344CB8AC3E}">
        <p14:creationId xmlns:p14="http://schemas.microsoft.com/office/powerpoint/2010/main" val="3525661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See Field Trip to Lake Fayetteville data</a:t>
            </a:r>
            <a:endParaRPr lang="en-US" dirty="0"/>
          </a:p>
        </p:txBody>
      </p:sp>
    </p:spTree>
    <p:extLst>
      <p:ext uri="{BB962C8B-B14F-4D97-AF65-F5344CB8AC3E}">
        <p14:creationId xmlns:p14="http://schemas.microsoft.com/office/powerpoint/2010/main" val="1520488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6. Compare </a:t>
            </a:r>
            <a:r>
              <a:rPr lang="en-US" dirty="0"/>
              <a:t>and contrast the structures and characteristics of </a:t>
            </a:r>
            <a:r>
              <a:rPr lang="en-US" i="1" dirty="0"/>
              <a:t>viruses</a:t>
            </a:r>
            <a:r>
              <a:rPr lang="en-US" dirty="0"/>
              <a:t> (</a:t>
            </a:r>
            <a:r>
              <a:rPr lang="en-US" i="1" dirty="0"/>
              <a:t>lytic</a:t>
            </a:r>
            <a:r>
              <a:rPr lang="en-US" dirty="0"/>
              <a:t> and </a:t>
            </a:r>
            <a:r>
              <a:rPr lang="en-US" i="1" dirty="0"/>
              <a:t>lysogenic cycles</a:t>
            </a:r>
            <a:r>
              <a:rPr lang="en-US" dirty="0"/>
              <a:t>) with non-living and living things</a:t>
            </a:r>
          </a:p>
          <a:p>
            <a:pPr marL="0" indent="0">
              <a:buNone/>
            </a:pPr>
            <a:endParaRPr lang="en-US" dirty="0"/>
          </a:p>
        </p:txBody>
      </p:sp>
    </p:spTree>
    <p:extLst>
      <p:ext uri="{BB962C8B-B14F-4D97-AF65-F5344CB8AC3E}">
        <p14:creationId xmlns:p14="http://schemas.microsoft.com/office/powerpoint/2010/main" val="351026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and Diversity of Life Strand</a:t>
            </a:r>
            <a:endParaRPr lang="en-US" dirty="0"/>
          </a:p>
        </p:txBody>
      </p:sp>
      <p:sp>
        <p:nvSpPr>
          <p:cNvPr id="3" name="Content Placeholder 2"/>
          <p:cNvSpPr>
            <a:spLocks noGrp="1"/>
          </p:cNvSpPr>
          <p:nvPr>
            <p:ph idx="1"/>
          </p:nvPr>
        </p:nvSpPr>
        <p:spPr/>
        <p:txBody>
          <a:bodyPr/>
          <a:lstStyle/>
          <a:p>
            <a:r>
              <a:rPr lang="en-US" dirty="0"/>
              <a:t> Students shall demonstrate an understanding that organisms are diverse.</a:t>
            </a:r>
          </a:p>
        </p:txBody>
      </p:sp>
    </p:spTree>
    <p:extLst>
      <p:ext uri="{BB962C8B-B14F-4D97-AF65-F5344CB8AC3E}">
        <p14:creationId xmlns:p14="http://schemas.microsoft.com/office/powerpoint/2010/main" val="1814730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Viruses</a:t>
            </a:r>
            <a:endParaRPr lang="en-US" dirty="0"/>
          </a:p>
        </p:txBody>
      </p:sp>
      <p:sp>
        <p:nvSpPr>
          <p:cNvPr id="3" name="Content Placeholder 2"/>
          <p:cNvSpPr>
            <a:spLocks noGrp="1"/>
          </p:cNvSpPr>
          <p:nvPr>
            <p:ph idx="1"/>
          </p:nvPr>
        </p:nvSpPr>
        <p:spPr>
          <a:xfrm>
            <a:off x="457200" y="1295400"/>
            <a:ext cx="8229600" cy="5257800"/>
          </a:xfrm>
        </p:spPr>
        <p:txBody>
          <a:bodyPr>
            <a:normAutofit fontScale="92500" lnSpcReduction="10000"/>
          </a:bodyPr>
          <a:lstStyle/>
          <a:p>
            <a:r>
              <a:rPr lang="en-US" dirty="0" smtClean="0"/>
              <a:t>Latin word for “</a:t>
            </a:r>
            <a:r>
              <a:rPr lang="en-US" dirty="0" err="1" smtClean="0"/>
              <a:t>poision</a:t>
            </a:r>
            <a:r>
              <a:rPr lang="en-US" dirty="0" smtClean="0"/>
              <a:t>”</a:t>
            </a:r>
          </a:p>
          <a:p>
            <a:r>
              <a:rPr lang="en-US" dirty="0" smtClean="0"/>
              <a:t>Made up of particles of nucleic acid, protein, and sometimes lipids</a:t>
            </a:r>
          </a:p>
          <a:p>
            <a:pPr lvl="1"/>
            <a:r>
              <a:rPr lang="en-US" dirty="0" smtClean="0"/>
              <a:t>Typically, a virus is a core of DNA or RNA surrounded by a protein coat (capsid)</a:t>
            </a:r>
          </a:p>
          <a:p>
            <a:pPr lvl="1"/>
            <a:r>
              <a:rPr lang="en-US" dirty="0" smtClean="0"/>
              <a:t>Capsids contain proteins that allow viruses to enter a host cell</a:t>
            </a:r>
          </a:p>
          <a:p>
            <a:pPr lvl="1"/>
            <a:r>
              <a:rPr lang="en-US" dirty="0" smtClean="0"/>
              <a:t>The cell is “tricked” and begins transcribing and translating the </a:t>
            </a:r>
            <a:r>
              <a:rPr lang="en-US" dirty="0"/>
              <a:t>v</a:t>
            </a:r>
            <a:r>
              <a:rPr lang="en-US" dirty="0" smtClean="0"/>
              <a:t>iral genetic information and produce viral proteins</a:t>
            </a:r>
          </a:p>
          <a:p>
            <a:pPr lvl="1"/>
            <a:r>
              <a:rPr lang="en-US" dirty="0" smtClean="0"/>
              <a:t>The host cell dies immediately, or it is delayed, depending on what type of virus it is</a:t>
            </a:r>
          </a:p>
          <a:p>
            <a:endParaRPr lang="en-US" dirty="0"/>
          </a:p>
        </p:txBody>
      </p:sp>
    </p:spTree>
    <p:extLst>
      <p:ext uri="{BB962C8B-B14F-4D97-AF65-F5344CB8AC3E}">
        <p14:creationId xmlns:p14="http://schemas.microsoft.com/office/powerpoint/2010/main" val="2132556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971799"/>
            <a:ext cx="5288903" cy="391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38100"/>
            <a:ext cx="40005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124"/>
            <a:ext cx="5648325" cy="305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130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Specialized Viruses</a:t>
            </a:r>
            <a:endParaRPr lang="en-US" dirty="0"/>
          </a:p>
        </p:txBody>
      </p:sp>
      <p:sp>
        <p:nvSpPr>
          <p:cNvPr id="3" name="Content Placeholder 2"/>
          <p:cNvSpPr>
            <a:spLocks noGrp="1"/>
          </p:cNvSpPr>
          <p:nvPr>
            <p:ph idx="1"/>
          </p:nvPr>
        </p:nvSpPr>
        <p:spPr>
          <a:xfrm>
            <a:off x="533400" y="1295400"/>
            <a:ext cx="8229600" cy="4525963"/>
          </a:xfrm>
        </p:spPr>
        <p:txBody>
          <a:bodyPr/>
          <a:lstStyle/>
          <a:p>
            <a:r>
              <a:rPr lang="en-US" dirty="0" smtClean="0"/>
              <a:t>Viruses are very specific to the cells they infect</a:t>
            </a:r>
          </a:p>
          <a:p>
            <a:pPr lvl="1"/>
            <a:r>
              <a:rPr lang="en-US" dirty="0" smtClean="0"/>
              <a:t>Plant viruses</a:t>
            </a:r>
          </a:p>
          <a:p>
            <a:pPr lvl="1"/>
            <a:r>
              <a:rPr lang="en-US" dirty="0" smtClean="0"/>
              <a:t>Animal viruses</a:t>
            </a:r>
          </a:p>
          <a:p>
            <a:pPr lvl="1"/>
            <a:r>
              <a:rPr lang="en-US" dirty="0" smtClean="0"/>
              <a:t>Bacteria viruses (bacteriophages)</a:t>
            </a:r>
            <a:endParaRPr lang="en-US"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9427" y="3421018"/>
            <a:ext cx="4014573" cy="343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735344"/>
            <a:ext cx="3662118" cy="3122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626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0187"/>
            <a:ext cx="8337651" cy="662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4994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Viral Infection</a:t>
            </a:r>
            <a:endParaRPr lang="en-US" dirty="0"/>
          </a:p>
        </p:txBody>
      </p:sp>
      <p:sp>
        <p:nvSpPr>
          <p:cNvPr id="3" name="Content Placeholder 2"/>
          <p:cNvSpPr>
            <a:spLocks noGrp="1"/>
          </p:cNvSpPr>
          <p:nvPr>
            <p:ph idx="1"/>
          </p:nvPr>
        </p:nvSpPr>
        <p:spPr/>
        <p:txBody>
          <a:bodyPr/>
          <a:lstStyle/>
          <a:p>
            <a:endParaRPr lang="en-US" dirty="0"/>
          </a:p>
        </p:txBody>
      </p:sp>
      <p:pic>
        <p:nvPicPr>
          <p:cNvPr id="5124" name="Picture 4" descr="http://terra.dadeschools.net/Books/Biology/BiologyExploringLife04/0-13-115075-8/text/chapter16/16images/16-2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007745"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856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Lytic Infection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Called lytic because the host cell is lysed and destroyed</a:t>
            </a:r>
          </a:p>
          <a:p>
            <a:r>
              <a:rPr lang="en-US" dirty="0" smtClean="0"/>
              <a:t>A virus enters a cell, makes copies of itself, and causes the cell to burst</a:t>
            </a:r>
          </a:p>
          <a:p>
            <a:r>
              <a:rPr lang="en-US" dirty="0" smtClean="0"/>
              <a:t>Bacteriophage T4 causes lytic infections</a:t>
            </a:r>
          </a:p>
          <a:p>
            <a:r>
              <a:rPr lang="en-US" dirty="0" smtClean="0"/>
              <a:t>After cell invasion, the cell makes viral proteins that chop up the cell’s DNA</a:t>
            </a:r>
          </a:p>
          <a:p>
            <a:r>
              <a:rPr lang="en-US" dirty="0" smtClean="0"/>
              <a:t>Then the virus uses the cells machinery to copy its viral DNA, which get assembled into new viruses</a:t>
            </a:r>
          </a:p>
          <a:p>
            <a:r>
              <a:rPr lang="en-US" dirty="0" smtClean="0"/>
              <a:t>The host cell bursts and releases hundreds of viruses</a:t>
            </a:r>
            <a:endParaRPr lang="en-US" dirty="0"/>
          </a:p>
        </p:txBody>
      </p:sp>
    </p:spTree>
    <p:extLst>
      <p:ext uri="{BB962C8B-B14F-4D97-AF65-F5344CB8AC3E}">
        <p14:creationId xmlns:p14="http://schemas.microsoft.com/office/powerpoint/2010/main" val="2990648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Lysogenic Infection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 virus integrates its DNA  into the DNA of the host cell, and the viral genetic information replicates along with the host cell’s DNA</a:t>
            </a:r>
          </a:p>
          <a:p>
            <a:pPr lvl="1"/>
            <a:r>
              <a:rPr lang="en-US" dirty="0" smtClean="0"/>
              <a:t>Viral DNA embedded with host cell DNA is called a </a:t>
            </a:r>
            <a:r>
              <a:rPr lang="en-US" dirty="0" err="1" smtClean="0"/>
              <a:t>prophage</a:t>
            </a:r>
            <a:endParaRPr lang="en-US" dirty="0" smtClean="0"/>
          </a:p>
          <a:p>
            <a:pPr lvl="1"/>
            <a:r>
              <a:rPr lang="en-US" dirty="0" err="1" smtClean="0"/>
              <a:t>Prophage</a:t>
            </a:r>
            <a:r>
              <a:rPr lang="en-US" dirty="0" smtClean="0"/>
              <a:t> can remain part of the host cell DNA for many generations until it becomes active</a:t>
            </a:r>
          </a:p>
          <a:p>
            <a:pPr lvl="1"/>
            <a:r>
              <a:rPr lang="en-US" dirty="0" smtClean="0"/>
              <a:t>When it activates, it will remove itself from the cell DNA, but remain in the cell, and begin to make new virus particles</a:t>
            </a:r>
          </a:p>
          <a:p>
            <a:r>
              <a:rPr lang="en-US" dirty="0" smtClean="0"/>
              <a:t>Bacteriophage lambda</a:t>
            </a:r>
          </a:p>
          <a:p>
            <a:r>
              <a:rPr lang="en-US" dirty="0" smtClean="0"/>
              <a:t>Host cell does not die right away, the virus remains inactive for a period of time</a:t>
            </a:r>
            <a:endParaRPr lang="en-US" dirty="0"/>
          </a:p>
        </p:txBody>
      </p:sp>
    </p:spTree>
    <p:extLst>
      <p:ext uri="{BB962C8B-B14F-4D97-AF65-F5344CB8AC3E}">
        <p14:creationId xmlns:p14="http://schemas.microsoft.com/office/powerpoint/2010/main" val="783606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Viruses are parasites of cells</a:t>
            </a:r>
            <a:endParaRPr lang="en-US" dirty="0"/>
          </a:p>
        </p:txBody>
      </p:sp>
      <p:sp>
        <p:nvSpPr>
          <p:cNvPr id="3" name="Content Placeholder 2"/>
          <p:cNvSpPr>
            <a:spLocks noGrp="1"/>
          </p:cNvSpPr>
          <p:nvPr>
            <p:ph idx="1"/>
          </p:nvPr>
        </p:nvSpPr>
        <p:spPr/>
        <p:txBody>
          <a:bodyPr/>
          <a:lstStyle/>
          <a:p>
            <a:r>
              <a:rPr lang="en-US" dirty="0" smtClean="0"/>
              <a:t>A parasite depends entirely upon another living organism for its existence, and harms the organism in the process</a:t>
            </a:r>
          </a:p>
          <a:p>
            <a:pPr lvl="1"/>
            <a:r>
              <a:rPr lang="en-US" dirty="0" smtClean="0"/>
              <a:t>Viruses must infect a living cell in order to grow and reproduce</a:t>
            </a:r>
          </a:p>
          <a:p>
            <a:pPr lvl="1"/>
            <a:r>
              <a:rPr lang="en-US" dirty="0" smtClean="0"/>
              <a:t>Viruses must take advantage of the host cell’s respiration, nutrition, and all other machinery found in living things</a:t>
            </a:r>
          </a:p>
          <a:p>
            <a:endParaRPr lang="en-US" dirty="0"/>
          </a:p>
        </p:txBody>
      </p:sp>
    </p:spTree>
    <p:extLst>
      <p:ext uri="{BB962C8B-B14F-4D97-AF65-F5344CB8AC3E}">
        <p14:creationId xmlns:p14="http://schemas.microsoft.com/office/powerpoint/2010/main" val="3681278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viruses alive?</a:t>
            </a:r>
            <a:endParaRPr lang="en-US" dirty="0"/>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US" dirty="0" smtClean="0"/>
              <a:t>They are NOT living</a:t>
            </a:r>
          </a:p>
          <a:p>
            <a:pPr lvl="1"/>
            <a:r>
              <a:rPr lang="en-US" dirty="0" smtClean="0"/>
              <a:t>Living things reproduce, viruses can only reproduce by infecting living cells and using the cell’s machinery to produce more viruses</a:t>
            </a:r>
          </a:p>
          <a:p>
            <a:pPr lvl="1"/>
            <a:r>
              <a:rPr lang="en-US" dirty="0" smtClean="0"/>
              <a:t>Living things are made up of cells, viruses are not</a:t>
            </a:r>
          </a:p>
          <a:p>
            <a:pPr lvl="1"/>
            <a:r>
              <a:rPr lang="en-US" dirty="0" smtClean="0"/>
              <a:t>Living things grow and develop, viruses do not</a:t>
            </a:r>
          </a:p>
          <a:p>
            <a:pPr lvl="1"/>
            <a:r>
              <a:rPr lang="en-US" dirty="0" smtClean="0"/>
              <a:t>Living things obtain and use energy, viruses do not</a:t>
            </a:r>
          </a:p>
          <a:p>
            <a:pPr lvl="1"/>
            <a:r>
              <a:rPr lang="en-US" dirty="0" smtClean="0"/>
              <a:t>Living things respond to the environment, viruses do not</a:t>
            </a:r>
          </a:p>
          <a:p>
            <a:r>
              <a:rPr lang="en-US" dirty="0" smtClean="0"/>
              <a:t>The characteristics they have in common with living things are</a:t>
            </a:r>
          </a:p>
          <a:p>
            <a:pPr lvl="1"/>
            <a:r>
              <a:rPr lang="en-US" dirty="0" smtClean="0"/>
              <a:t>They change over time</a:t>
            </a:r>
          </a:p>
          <a:p>
            <a:pPr lvl="1"/>
            <a:r>
              <a:rPr lang="en-US" dirty="0" smtClean="0"/>
              <a:t>They are based on a universal genetic code since they have DNA or RNA</a:t>
            </a:r>
          </a:p>
          <a:p>
            <a:pPr lvl="1"/>
            <a:r>
              <a:rPr lang="en-US" dirty="0" smtClean="0"/>
              <a:t>They maintain a stable internal environment</a:t>
            </a:r>
          </a:p>
          <a:p>
            <a:endParaRPr lang="en-US" dirty="0"/>
          </a:p>
        </p:txBody>
      </p:sp>
    </p:spTree>
    <p:extLst>
      <p:ext uri="{BB962C8B-B14F-4D97-AF65-F5344CB8AC3E}">
        <p14:creationId xmlns:p14="http://schemas.microsoft.com/office/powerpoint/2010/main" val="51304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dirty="0" smtClean="0"/>
              <a:t>“Viruses </a:t>
            </a:r>
            <a:r>
              <a:rPr lang="en-US" dirty="0"/>
              <a:t>belong to biology because they possess</a:t>
            </a:r>
          </a:p>
          <a:p>
            <a:pPr marL="0" indent="0">
              <a:buNone/>
            </a:pPr>
            <a:r>
              <a:rPr lang="en-US" dirty="0"/>
              <a:t>genes, replicate, evolve, and are adapted to </a:t>
            </a:r>
            <a:r>
              <a:rPr lang="en-US" dirty="0" smtClean="0"/>
              <a:t>particular hosts</a:t>
            </a:r>
            <a:r>
              <a:rPr lang="en-US" dirty="0"/>
              <a:t>, biotic habitats, and ecological </a:t>
            </a:r>
            <a:r>
              <a:rPr lang="en-US" dirty="0" smtClean="0"/>
              <a:t>niches. However</a:t>
            </a:r>
            <a:r>
              <a:rPr lang="en-US" dirty="0"/>
              <a:t>, </a:t>
            </a:r>
            <a:r>
              <a:rPr lang="en-US" i="1" dirty="0"/>
              <a:t>. . .</a:t>
            </a:r>
            <a:r>
              <a:rPr lang="en-US" dirty="0"/>
              <a:t>they are nonliving infectious </a:t>
            </a:r>
            <a:r>
              <a:rPr lang="en-US" dirty="0" smtClean="0"/>
              <a:t>entities that </a:t>
            </a:r>
            <a:r>
              <a:rPr lang="en-US" dirty="0"/>
              <a:t>can be said, at best, to lead a kind of </a:t>
            </a:r>
            <a:r>
              <a:rPr lang="en-US" dirty="0" smtClean="0"/>
              <a:t>borrowed life.”</a:t>
            </a:r>
            <a:endParaRPr lang="en-US" dirty="0"/>
          </a:p>
          <a:p>
            <a:pPr marL="0" indent="0">
              <a:buNone/>
            </a:pPr>
            <a:r>
              <a:rPr lang="en-US" dirty="0"/>
              <a:t> </a:t>
            </a:r>
            <a:r>
              <a:rPr lang="en-US" dirty="0" smtClean="0"/>
              <a:t>     -Marc </a:t>
            </a:r>
            <a:r>
              <a:rPr lang="en-US" dirty="0"/>
              <a:t>van </a:t>
            </a:r>
            <a:r>
              <a:rPr lang="en-US" dirty="0" err="1"/>
              <a:t>Regenmortel</a:t>
            </a:r>
            <a:r>
              <a:rPr lang="en-US" dirty="0"/>
              <a:t> and Brian </a:t>
            </a:r>
            <a:r>
              <a:rPr lang="en-US" dirty="0" err="1"/>
              <a:t>Mahy</a:t>
            </a:r>
            <a:r>
              <a:rPr lang="en-US" dirty="0"/>
              <a:t> (2004)</a:t>
            </a:r>
          </a:p>
        </p:txBody>
      </p:sp>
    </p:spTree>
    <p:extLst>
      <p:ext uri="{BB962C8B-B14F-4D97-AF65-F5344CB8AC3E}">
        <p14:creationId xmlns:p14="http://schemas.microsoft.com/office/powerpoint/2010/main" val="3072657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1. Differentiate </a:t>
            </a:r>
            <a:r>
              <a:rPr lang="en-US" dirty="0"/>
              <a:t>among the different </a:t>
            </a:r>
            <a:r>
              <a:rPr lang="en-US" i="1" dirty="0"/>
              <a:t>domains:</a:t>
            </a:r>
            <a:endParaRPr lang="en-US" dirty="0"/>
          </a:p>
          <a:p>
            <a:pPr lvl="0"/>
            <a:r>
              <a:rPr lang="en-US" dirty="0"/>
              <a:t>Bacteria </a:t>
            </a:r>
          </a:p>
          <a:p>
            <a:pPr lvl="0"/>
            <a:r>
              <a:rPr lang="en-US" dirty="0" err="1"/>
              <a:t>Archaea</a:t>
            </a:r>
            <a:endParaRPr lang="en-US" dirty="0"/>
          </a:p>
          <a:p>
            <a:r>
              <a:rPr lang="en-US" dirty="0" err="1"/>
              <a:t>Eukarya</a:t>
            </a:r>
            <a:endParaRPr lang="en-US" dirty="0"/>
          </a:p>
        </p:txBody>
      </p:sp>
    </p:spTree>
    <p:extLst>
      <p:ext uri="{BB962C8B-B14F-4D97-AF65-F5344CB8AC3E}">
        <p14:creationId xmlns:p14="http://schemas.microsoft.com/office/powerpoint/2010/main" val="1916097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7. Compare </a:t>
            </a:r>
            <a:r>
              <a:rPr lang="en-US" dirty="0"/>
              <a:t>and contrast life cycles of familiar organisms </a:t>
            </a:r>
          </a:p>
          <a:p>
            <a:pPr lvl="0"/>
            <a:r>
              <a:rPr lang="en-US" dirty="0"/>
              <a:t>sexual reproduction</a:t>
            </a:r>
          </a:p>
          <a:p>
            <a:pPr lvl="0"/>
            <a:r>
              <a:rPr lang="en-US" dirty="0"/>
              <a:t>asexual reproduction</a:t>
            </a:r>
          </a:p>
          <a:p>
            <a:pPr lvl="0"/>
            <a:r>
              <a:rPr lang="en-US" dirty="0"/>
              <a:t>metamorphosis </a:t>
            </a:r>
          </a:p>
          <a:p>
            <a:r>
              <a:rPr lang="en-US" i="1" dirty="0"/>
              <a:t>alternation of generations</a:t>
            </a:r>
            <a:endParaRPr lang="en-US" dirty="0"/>
          </a:p>
        </p:txBody>
      </p:sp>
    </p:spTree>
    <p:extLst>
      <p:ext uri="{BB962C8B-B14F-4D97-AF65-F5344CB8AC3E}">
        <p14:creationId xmlns:p14="http://schemas.microsoft.com/office/powerpoint/2010/main" val="3441460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Bacteria Reproduction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Binary Fission (asexual reproduction)</a:t>
            </a:r>
          </a:p>
          <a:p>
            <a:pPr lvl="1"/>
            <a:r>
              <a:rPr lang="en-US" dirty="0" smtClean="0"/>
              <a:t>When a bacterium has grown and doubled in size, it replicates its DNA and divides in half producing 2 identical daughter cells</a:t>
            </a:r>
          </a:p>
          <a:p>
            <a:r>
              <a:rPr lang="en-US" dirty="0" smtClean="0"/>
              <a:t>Conjugation</a:t>
            </a:r>
          </a:p>
          <a:p>
            <a:pPr lvl="1"/>
            <a:r>
              <a:rPr lang="en-US" dirty="0" smtClean="0"/>
              <a:t>Hollow bridge forms between two bacteria cells and genes move from one cell to the other-increasing genetic diversity</a:t>
            </a:r>
          </a:p>
          <a:p>
            <a:r>
              <a:rPr lang="en-US" dirty="0" smtClean="0"/>
              <a:t>Spore formation</a:t>
            </a:r>
          </a:p>
          <a:p>
            <a:pPr lvl="1"/>
            <a:r>
              <a:rPr lang="en-US" dirty="0" smtClean="0"/>
              <a:t>Create endospores during harsh conditions; produces a thick internal wall that encloses its DNA and portion of its cytoplasm and remains dormant until conditions improve</a:t>
            </a:r>
            <a:endParaRPr lang="en-US" dirty="0"/>
          </a:p>
        </p:txBody>
      </p:sp>
    </p:spTree>
    <p:extLst>
      <p:ext uri="{BB962C8B-B14F-4D97-AF65-F5344CB8AC3E}">
        <p14:creationId xmlns:p14="http://schemas.microsoft.com/office/powerpoint/2010/main" val="3741793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Funguslike</a:t>
            </a:r>
            <a:r>
              <a:rPr lang="en-US" dirty="0" smtClean="0"/>
              <a:t> </a:t>
            </a:r>
            <a:r>
              <a:rPr lang="en-US" dirty="0" err="1" smtClean="0"/>
              <a:t>Protists</a:t>
            </a:r>
            <a:r>
              <a:rPr lang="en-US" dirty="0" smtClean="0"/>
              <a:t>: Slime Molds</a:t>
            </a:r>
            <a:endParaRPr lang="en-US" dirty="0"/>
          </a:p>
        </p:txBody>
      </p:sp>
      <p:sp>
        <p:nvSpPr>
          <p:cNvPr id="3" name="Content Placeholder 2"/>
          <p:cNvSpPr>
            <a:spLocks noGrp="1"/>
          </p:cNvSpPr>
          <p:nvPr>
            <p:ph idx="1"/>
          </p:nvPr>
        </p:nvSpPr>
        <p:spPr>
          <a:xfrm>
            <a:off x="457200" y="1600200"/>
            <a:ext cx="8229600" cy="5029200"/>
          </a:xfrm>
        </p:spPr>
        <p:txBody>
          <a:bodyPr>
            <a:normAutofit lnSpcReduction="10000"/>
          </a:bodyPr>
          <a:lstStyle/>
          <a:p>
            <a:r>
              <a:rPr lang="en-US" dirty="0" smtClean="0"/>
              <a:t>Slime molds are </a:t>
            </a:r>
            <a:r>
              <a:rPr lang="en-US" dirty="0" err="1" smtClean="0"/>
              <a:t>funguslike</a:t>
            </a:r>
            <a:r>
              <a:rPr lang="en-US" dirty="0" smtClean="0"/>
              <a:t> </a:t>
            </a:r>
            <a:r>
              <a:rPr lang="en-US" dirty="0" err="1" smtClean="0"/>
              <a:t>protists</a:t>
            </a:r>
            <a:r>
              <a:rPr lang="en-US" dirty="0" smtClean="0"/>
              <a:t> that play key roles in recycling material. 2 types</a:t>
            </a:r>
          </a:p>
          <a:p>
            <a:pPr marL="971550" lvl="1" indent="-514350">
              <a:buFont typeface="+mj-lt"/>
              <a:buAutoNum type="arabicPeriod"/>
            </a:pPr>
            <a:r>
              <a:rPr lang="en-US" dirty="0" smtClean="0"/>
              <a:t>In </a:t>
            </a:r>
            <a:r>
              <a:rPr lang="en-US" b="1" dirty="0" smtClean="0"/>
              <a:t>cellular slime molds </a:t>
            </a:r>
            <a:r>
              <a:rPr lang="en-US" dirty="0" smtClean="0"/>
              <a:t>individual cells remain separated by cell membranes during entire life</a:t>
            </a:r>
          </a:p>
          <a:p>
            <a:pPr marL="1371600" lvl="2" indent="-514350"/>
            <a:r>
              <a:rPr lang="en-US" dirty="0" smtClean="0"/>
              <a:t>Phylum </a:t>
            </a:r>
            <a:r>
              <a:rPr lang="en-US" dirty="0" err="1" smtClean="0"/>
              <a:t>Acrasiomycota</a:t>
            </a:r>
            <a:endParaRPr lang="en-US" dirty="0" smtClean="0"/>
          </a:p>
          <a:p>
            <a:pPr marL="1371600" lvl="2" indent="-514350"/>
            <a:r>
              <a:rPr lang="en-US" dirty="0" smtClean="0"/>
              <a:t>Reproduce rapidly in nutrient-rich soils</a:t>
            </a:r>
          </a:p>
          <a:p>
            <a:pPr marL="1371600" lvl="2" indent="-514350"/>
            <a:r>
              <a:rPr lang="en-US" dirty="0" smtClean="0"/>
              <a:t>Produce spores when they run out of food</a:t>
            </a:r>
          </a:p>
          <a:p>
            <a:pPr lvl="2"/>
            <a:r>
              <a:rPr lang="en-US" dirty="0" smtClean="0"/>
              <a:t>Can </a:t>
            </a:r>
            <a:r>
              <a:rPr lang="en-US" dirty="0"/>
              <a:t>live as unicellular amoebae, but can aggregate to form a multicellular </a:t>
            </a:r>
            <a:r>
              <a:rPr lang="en-US" b="1" dirty="0" err="1"/>
              <a:t>pseudoplasmodium</a:t>
            </a:r>
            <a:r>
              <a:rPr lang="en-US" dirty="0"/>
              <a:t>, or "</a:t>
            </a:r>
            <a:r>
              <a:rPr lang="en-US" b="1" dirty="0"/>
              <a:t>slug</a:t>
            </a:r>
            <a:r>
              <a:rPr lang="en-US" dirty="0"/>
              <a:t>", in the haploid stage. The "</a:t>
            </a:r>
            <a:r>
              <a:rPr lang="en-US" b="1" dirty="0"/>
              <a:t>slug</a:t>
            </a:r>
            <a:r>
              <a:rPr lang="en-US" dirty="0"/>
              <a:t>" migrates to a new location, then forms a stalked fruiting body that releases spores which develop into new amoebae. </a:t>
            </a:r>
          </a:p>
        </p:txBody>
      </p:sp>
    </p:spTree>
    <p:extLst>
      <p:ext uri="{BB962C8B-B14F-4D97-AF65-F5344CB8AC3E}">
        <p14:creationId xmlns:p14="http://schemas.microsoft.com/office/powerpoint/2010/main" val="2212366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14" y="457199"/>
            <a:ext cx="9061686" cy="634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4492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Funguslike</a:t>
            </a:r>
            <a:r>
              <a:rPr lang="en-US" dirty="0"/>
              <a:t> </a:t>
            </a:r>
            <a:r>
              <a:rPr lang="en-US" dirty="0" err="1"/>
              <a:t>Protists</a:t>
            </a:r>
            <a:r>
              <a:rPr lang="en-US" dirty="0"/>
              <a:t>: </a:t>
            </a:r>
            <a:r>
              <a:rPr lang="en-US" dirty="0" smtClean="0"/>
              <a:t>Slime Molds</a:t>
            </a:r>
            <a:endParaRPr lang="en-US" dirty="0"/>
          </a:p>
        </p:txBody>
      </p:sp>
      <p:sp>
        <p:nvSpPr>
          <p:cNvPr id="3" name="Content Placeholder 2"/>
          <p:cNvSpPr>
            <a:spLocks noGrp="1"/>
          </p:cNvSpPr>
          <p:nvPr>
            <p:ph idx="1"/>
          </p:nvPr>
        </p:nvSpPr>
        <p:spPr/>
        <p:txBody>
          <a:bodyPr/>
          <a:lstStyle/>
          <a:p>
            <a:pPr marL="457200" lvl="1" indent="0">
              <a:buNone/>
            </a:pPr>
            <a:r>
              <a:rPr lang="en-US" dirty="0" smtClean="0"/>
              <a:t>2. In </a:t>
            </a:r>
            <a:r>
              <a:rPr lang="en-US" b="1" dirty="0" err="1"/>
              <a:t>acellular</a:t>
            </a:r>
            <a:r>
              <a:rPr lang="en-US" b="1" dirty="0"/>
              <a:t> slime molds</a:t>
            </a:r>
            <a:r>
              <a:rPr lang="en-US" dirty="0"/>
              <a:t>, cells fuse to form large cells with many nuclei during a stage in life cycle</a:t>
            </a:r>
          </a:p>
          <a:p>
            <a:pPr marL="1371600" lvl="2" indent="-514350"/>
            <a:r>
              <a:rPr lang="en-US" dirty="0"/>
              <a:t>Phylum </a:t>
            </a:r>
            <a:r>
              <a:rPr lang="en-US" dirty="0" err="1"/>
              <a:t>Myxomycota</a:t>
            </a:r>
            <a:endParaRPr lang="en-US" dirty="0"/>
          </a:p>
          <a:p>
            <a:pPr marL="1371600" lvl="2" indent="-514350"/>
            <a:r>
              <a:rPr lang="en-US" dirty="0"/>
              <a:t>Like cellular slime molds, excepts when other cells get together, they fuse to produce structures with many nuclei called a plasmodium.  Sporangia  spring up from the plasmodium, and scatter haploid spores which turn into amoeba-like or flagella-like cells.  The cells fuse sexually, and produce diploid zygotes that repeat the cycle.</a:t>
            </a:r>
          </a:p>
          <a:p>
            <a:endParaRPr lang="en-US" dirty="0"/>
          </a:p>
        </p:txBody>
      </p:sp>
    </p:spTree>
    <p:extLst>
      <p:ext uri="{BB962C8B-B14F-4D97-AF65-F5344CB8AC3E}">
        <p14:creationId xmlns:p14="http://schemas.microsoft.com/office/powerpoint/2010/main" val="3112052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571500"/>
            <a:ext cx="7504113"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634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Fungus Reproduction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Asexual</a:t>
            </a:r>
          </a:p>
          <a:p>
            <a:pPr lvl="1"/>
            <a:r>
              <a:rPr lang="en-US" dirty="0" smtClean="0"/>
              <a:t>Hyphae breaks off and begins to grown on own</a:t>
            </a:r>
          </a:p>
          <a:p>
            <a:pPr lvl="1"/>
            <a:r>
              <a:rPr lang="en-US" dirty="0" smtClean="0"/>
              <a:t>Production of spores, which scatter and grow into new organisms.  </a:t>
            </a:r>
          </a:p>
          <a:p>
            <a:pPr lvl="2"/>
            <a:r>
              <a:rPr lang="en-US" dirty="0" smtClean="0"/>
              <a:t>Some fungi use sporangia, found at the tips of specialized hyphae called </a:t>
            </a:r>
            <a:r>
              <a:rPr lang="en-US" dirty="0" err="1" smtClean="0"/>
              <a:t>sporangiophores</a:t>
            </a:r>
            <a:r>
              <a:rPr lang="en-US" dirty="0" smtClean="0"/>
              <a:t> to produce spores.</a:t>
            </a:r>
          </a:p>
          <a:p>
            <a:r>
              <a:rPr lang="en-US" dirty="0" smtClean="0"/>
              <a:t>Sexual</a:t>
            </a:r>
          </a:p>
          <a:p>
            <a:pPr lvl="1"/>
            <a:r>
              <a:rPr lang="en-US" dirty="0" smtClean="0"/>
              <a:t>Usually involves two different mating types, + and -, fusing, bringing nuclei together in the same cell, grow and develop, forming a diploid zygote nucleus.</a:t>
            </a:r>
          </a:p>
          <a:p>
            <a:pPr lvl="1"/>
            <a:r>
              <a:rPr lang="en-US" dirty="0" smtClean="0"/>
              <a:t>Zygote undergoes meiosis and produces haploid spores that are capable of growing into new organisms.</a:t>
            </a:r>
          </a:p>
        </p:txBody>
      </p:sp>
    </p:spTree>
    <p:extLst>
      <p:ext uri="{BB962C8B-B14F-4D97-AF65-F5344CB8AC3E}">
        <p14:creationId xmlns:p14="http://schemas.microsoft.com/office/powerpoint/2010/main" val="3250138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plants reproduce?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can reproduce asexually, producing individuals identical to parents</a:t>
            </a:r>
          </a:p>
          <a:p>
            <a:r>
              <a:rPr lang="en-US" dirty="0" smtClean="0"/>
              <a:t>Some can reproduce sexually, with new individuals being formed by the union of sex cells. </a:t>
            </a:r>
          </a:p>
          <a:p>
            <a:pPr lvl="1"/>
            <a:r>
              <a:rPr lang="en-US" dirty="0" smtClean="0"/>
              <a:t>Plants form sperm and eggs in male and female structures, just like animals. </a:t>
            </a:r>
          </a:p>
          <a:p>
            <a:pPr lvl="1"/>
            <a:r>
              <a:rPr lang="en-US" dirty="0" smtClean="0"/>
              <a:t>And, just like the sex cells of animals, the sperm and eggs of plants carry half of the hereditary material in the parent’s genome. </a:t>
            </a:r>
          </a:p>
          <a:p>
            <a:r>
              <a:rPr lang="en-US" dirty="0" smtClean="0"/>
              <a:t>Beyond this, however, plant life cycles are unique in that they exhibit a process found in no other group of organisms — alternation of generations.</a:t>
            </a:r>
          </a:p>
          <a:p>
            <a:endParaRPr lang="en-US" dirty="0"/>
          </a:p>
        </p:txBody>
      </p:sp>
    </p:spTree>
    <p:extLst>
      <p:ext uri="{BB962C8B-B14F-4D97-AF65-F5344CB8AC3E}">
        <p14:creationId xmlns:p14="http://schemas.microsoft.com/office/powerpoint/2010/main" val="2846895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Plant Life Cycle</a:t>
            </a:r>
            <a:endParaRPr lang="en-US" dirty="0"/>
          </a:p>
        </p:txBody>
      </p:sp>
      <p:sp>
        <p:nvSpPr>
          <p:cNvPr id="3" name="Content Placeholder 2"/>
          <p:cNvSpPr>
            <a:spLocks noGrp="1"/>
          </p:cNvSpPr>
          <p:nvPr>
            <p:ph idx="1"/>
          </p:nvPr>
        </p:nvSpPr>
        <p:spPr/>
        <p:txBody>
          <a:bodyPr>
            <a:normAutofit lnSpcReduction="10000"/>
          </a:bodyPr>
          <a:lstStyle/>
          <a:p>
            <a:r>
              <a:rPr lang="en-US" dirty="0" smtClean="0"/>
              <a:t>Called the alternation of generations</a:t>
            </a:r>
          </a:p>
          <a:p>
            <a:pPr lvl="1"/>
            <a:r>
              <a:rPr lang="en-US" dirty="0" smtClean="0"/>
              <a:t>Diploid (2N) phase</a:t>
            </a:r>
          </a:p>
          <a:p>
            <a:pPr lvl="2"/>
            <a:r>
              <a:rPr lang="en-US" dirty="0" smtClean="0"/>
              <a:t>Sporophyte (spore-producing) plant</a:t>
            </a:r>
          </a:p>
          <a:p>
            <a:pPr lvl="2"/>
            <a:r>
              <a:rPr lang="en-US" dirty="0" smtClean="0"/>
              <a:t>Spores are haploid (N) reproductive cells formed by meiosis that can grow into new individuals called a  gametophyte</a:t>
            </a:r>
          </a:p>
          <a:p>
            <a:pPr lvl="1"/>
            <a:r>
              <a:rPr lang="en-US" dirty="0" smtClean="0"/>
              <a:t>Haploid (N) phase</a:t>
            </a:r>
          </a:p>
          <a:p>
            <a:pPr lvl="2"/>
            <a:r>
              <a:rPr lang="en-US" dirty="0" smtClean="0"/>
              <a:t>Gametophyte (gamete-producing) plant</a:t>
            </a:r>
          </a:p>
          <a:p>
            <a:pPr lvl="2"/>
            <a:r>
              <a:rPr lang="en-US" dirty="0" smtClean="0"/>
              <a:t>Gametes are reproductive cells that is produced by mitosis, and fuses during fertilization with another gamete to produce a new individual, a sporophyte (2N)</a:t>
            </a:r>
          </a:p>
          <a:p>
            <a:pPr lvl="1"/>
            <a:endParaRPr lang="en-US" dirty="0"/>
          </a:p>
        </p:txBody>
      </p:sp>
    </p:spTree>
    <p:extLst>
      <p:ext uri="{BB962C8B-B14F-4D97-AF65-F5344CB8AC3E}">
        <p14:creationId xmlns:p14="http://schemas.microsoft.com/office/powerpoint/2010/main" val="1237059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785" y="304800"/>
            <a:ext cx="3925957"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965" y="3581400"/>
            <a:ext cx="4268031"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4" y="122082"/>
            <a:ext cx="3480515" cy="333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888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9659"/>
            <a:ext cx="8229600" cy="1143000"/>
          </a:xfrm>
        </p:spPr>
        <p:txBody>
          <a:bodyPr/>
          <a:lstStyle/>
          <a:p>
            <a:r>
              <a:rPr lang="en-US" dirty="0" smtClean="0"/>
              <a:t>3 Domains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215291"/>
            <a:ext cx="666750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857598"/>
            <a:ext cx="2514600" cy="3139321"/>
          </a:xfrm>
          <a:prstGeom prst="rect">
            <a:avLst/>
          </a:prstGeom>
          <a:noFill/>
        </p:spPr>
        <p:txBody>
          <a:bodyPr wrap="square" rtlCol="0">
            <a:spAutoFit/>
          </a:bodyPr>
          <a:lstStyle/>
          <a:p>
            <a:pPr marL="285750" indent="-285750">
              <a:buFont typeface="Arial" pitchFamily="34" charset="0"/>
              <a:buChar char="•"/>
            </a:pPr>
            <a:r>
              <a:rPr lang="en-US" dirty="0" smtClean="0"/>
              <a:t>Unicellular</a:t>
            </a:r>
          </a:p>
          <a:p>
            <a:pPr marL="285750" indent="-285750">
              <a:buFont typeface="Arial" pitchFamily="34" charset="0"/>
              <a:buChar char="•"/>
            </a:pPr>
            <a:r>
              <a:rPr lang="en-US" dirty="0" smtClean="0"/>
              <a:t>Prokaryotic</a:t>
            </a:r>
          </a:p>
          <a:p>
            <a:pPr marL="285750" indent="-285750">
              <a:buFont typeface="Arial" pitchFamily="34" charset="0"/>
              <a:buChar char="•"/>
            </a:pPr>
            <a:r>
              <a:rPr lang="en-US" dirty="0" smtClean="0"/>
              <a:t>Cell walls contain peptidoglycan (rigid cell walls surrounding membrane)</a:t>
            </a:r>
          </a:p>
          <a:p>
            <a:pPr marL="285750" indent="-285750">
              <a:buFont typeface="Arial" pitchFamily="34" charset="0"/>
              <a:buChar char="•"/>
            </a:pPr>
            <a:r>
              <a:rPr lang="en-US" dirty="0" smtClean="0"/>
              <a:t>Ecologically diverse</a:t>
            </a:r>
          </a:p>
          <a:p>
            <a:pPr marL="285750" indent="-285750">
              <a:buFont typeface="Arial" pitchFamily="34" charset="0"/>
              <a:buChar char="•"/>
            </a:pPr>
            <a:r>
              <a:rPr lang="en-US" dirty="0"/>
              <a:t>Corresponds to Kingdom Eubacteria</a:t>
            </a:r>
          </a:p>
          <a:p>
            <a:endParaRPr lang="en-US" dirty="0" smtClean="0"/>
          </a:p>
          <a:p>
            <a:pPr marL="285750" indent="-285750">
              <a:buFont typeface="Arial" pitchFamily="34" charset="0"/>
              <a:buChar char="•"/>
            </a:pPr>
            <a:endParaRPr lang="en-US" dirty="0"/>
          </a:p>
        </p:txBody>
      </p:sp>
      <p:sp>
        <p:nvSpPr>
          <p:cNvPr id="5" name="TextBox 4"/>
          <p:cNvSpPr txBox="1"/>
          <p:nvPr/>
        </p:nvSpPr>
        <p:spPr>
          <a:xfrm>
            <a:off x="2819400" y="820035"/>
            <a:ext cx="3810000" cy="2862322"/>
          </a:xfrm>
          <a:prstGeom prst="rect">
            <a:avLst/>
          </a:prstGeom>
          <a:noFill/>
        </p:spPr>
        <p:txBody>
          <a:bodyPr wrap="square" rtlCol="0">
            <a:spAutoFit/>
          </a:bodyPr>
          <a:lstStyle/>
          <a:p>
            <a:pPr marL="285750" indent="-285750">
              <a:buFont typeface="Arial" pitchFamily="34" charset="0"/>
              <a:buChar char="•"/>
            </a:pPr>
            <a:r>
              <a:rPr lang="en-US" dirty="0" smtClean="0"/>
              <a:t>Unicellular</a:t>
            </a:r>
          </a:p>
          <a:p>
            <a:pPr marL="285750" indent="-285750">
              <a:buFont typeface="Arial" pitchFamily="34" charset="0"/>
              <a:buChar char="•"/>
            </a:pPr>
            <a:r>
              <a:rPr lang="en-US" dirty="0" smtClean="0"/>
              <a:t>Prokaryotic</a:t>
            </a:r>
          </a:p>
          <a:p>
            <a:pPr marL="285750" indent="-285750">
              <a:buFont typeface="Arial" pitchFamily="34" charset="0"/>
              <a:buChar char="•"/>
            </a:pPr>
            <a:r>
              <a:rPr lang="en-US" dirty="0" smtClean="0"/>
              <a:t>Cell walls without </a:t>
            </a:r>
            <a:r>
              <a:rPr lang="en-US" dirty="0" err="1" smtClean="0"/>
              <a:t>peptidogycan</a:t>
            </a:r>
            <a:endParaRPr lang="en-US" dirty="0" smtClean="0"/>
          </a:p>
          <a:p>
            <a:pPr marL="285750" indent="-285750">
              <a:buFont typeface="Arial" pitchFamily="34" charset="0"/>
              <a:buChar char="•"/>
            </a:pPr>
            <a:r>
              <a:rPr lang="en-US" dirty="0" smtClean="0"/>
              <a:t>Live in extreme environments</a:t>
            </a:r>
          </a:p>
          <a:p>
            <a:pPr marL="285750" indent="-285750">
              <a:buFont typeface="Arial" pitchFamily="34" charset="0"/>
              <a:buChar char="•"/>
            </a:pPr>
            <a:r>
              <a:rPr lang="en-US" dirty="0" smtClean="0"/>
              <a:t>Cell membranes contain unusual lipids that are not found in any other organisms</a:t>
            </a:r>
          </a:p>
          <a:p>
            <a:pPr marL="285750" indent="-285750">
              <a:buFont typeface="Arial" pitchFamily="34" charset="0"/>
              <a:buChar char="•"/>
            </a:pPr>
            <a:r>
              <a:rPr lang="en-US" dirty="0"/>
              <a:t>Corresponds to Kingdom </a:t>
            </a:r>
            <a:r>
              <a:rPr lang="en-US" dirty="0" err="1"/>
              <a:t>Archaebacteria</a:t>
            </a:r>
            <a:endParaRPr lang="en-US" dirty="0"/>
          </a:p>
          <a:p>
            <a:pPr marL="285750" indent="-285750">
              <a:buFont typeface="Arial" pitchFamily="34" charset="0"/>
              <a:buChar char="•"/>
            </a:pPr>
            <a:endParaRPr lang="en-US" dirty="0"/>
          </a:p>
        </p:txBody>
      </p:sp>
      <p:sp>
        <p:nvSpPr>
          <p:cNvPr id="6" name="TextBox 5"/>
          <p:cNvSpPr txBox="1"/>
          <p:nvPr/>
        </p:nvSpPr>
        <p:spPr>
          <a:xfrm>
            <a:off x="6324600" y="857598"/>
            <a:ext cx="2667000" cy="2308324"/>
          </a:xfrm>
          <a:prstGeom prst="rect">
            <a:avLst/>
          </a:prstGeom>
          <a:noFill/>
        </p:spPr>
        <p:txBody>
          <a:bodyPr wrap="square" rtlCol="0">
            <a:spAutoFit/>
          </a:bodyPr>
          <a:lstStyle/>
          <a:p>
            <a:pPr marL="285750" indent="-285750">
              <a:buFont typeface="Arial" pitchFamily="34" charset="0"/>
              <a:buChar char="•"/>
            </a:pPr>
            <a:r>
              <a:rPr lang="en-US" dirty="0" smtClean="0"/>
              <a:t>Have a nucleus (eukaryote)</a:t>
            </a:r>
          </a:p>
          <a:p>
            <a:pPr marL="285750" indent="-285750">
              <a:buFont typeface="Arial" pitchFamily="34" charset="0"/>
              <a:buChar char="•"/>
            </a:pPr>
            <a:r>
              <a:rPr lang="en-US" dirty="0" smtClean="0"/>
              <a:t>Contain remaining 4 kingdoms:</a:t>
            </a:r>
          </a:p>
          <a:p>
            <a:pPr marL="742950" lvl="1" indent="-285750">
              <a:buFont typeface="Arial" pitchFamily="34" charset="0"/>
              <a:buChar char="•"/>
            </a:pPr>
            <a:r>
              <a:rPr lang="en-US" dirty="0" smtClean="0"/>
              <a:t>Protista</a:t>
            </a:r>
          </a:p>
          <a:p>
            <a:pPr marL="742950" lvl="1" indent="-285750">
              <a:buFont typeface="Arial" pitchFamily="34" charset="0"/>
              <a:buChar char="•"/>
            </a:pPr>
            <a:r>
              <a:rPr lang="en-US" dirty="0" smtClean="0"/>
              <a:t>Fungi</a:t>
            </a:r>
          </a:p>
          <a:p>
            <a:pPr marL="742950" lvl="1" indent="-285750">
              <a:buFont typeface="Arial" pitchFamily="34" charset="0"/>
              <a:buChar char="•"/>
            </a:pPr>
            <a:r>
              <a:rPr lang="en-US" dirty="0" smtClean="0"/>
              <a:t>Plantae</a:t>
            </a:r>
          </a:p>
          <a:p>
            <a:pPr marL="742950" lvl="1" indent="-285750">
              <a:buFont typeface="Arial" pitchFamily="34" charset="0"/>
              <a:buChar char="•"/>
            </a:pPr>
            <a:r>
              <a:rPr lang="en-US" dirty="0" err="1" smtClean="0"/>
              <a:t>Animalia</a:t>
            </a:r>
            <a:endParaRPr lang="en-US" dirty="0"/>
          </a:p>
        </p:txBody>
      </p:sp>
      <p:sp>
        <p:nvSpPr>
          <p:cNvPr id="7" name="TextBox 6"/>
          <p:cNvSpPr txBox="1"/>
          <p:nvPr/>
        </p:nvSpPr>
        <p:spPr>
          <a:xfrm>
            <a:off x="8001000" y="5715000"/>
            <a:ext cx="990600" cy="923330"/>
          </a:xfrm>
          <a:prstGeom prst="rect">
            <a:avLst/>
          </a:prstGeom>
          <a:noFill/>
        </p:spPr>
        <p:txBody>
          <a:bodyPr wrap="square" rtlCol="0">
            <a:spAutoFit/>
          </a:bodyPr>
          <a:lstStyle/>
          <a:p>
            <a:r>
              <a:rPr lang="en-US" dirty="0" smtClean="0"/>
              <a:t>See page 459</a:t>
            </a:r>
            <a:endParaRPr lang="en-US" dirty="0"/>
          </a:p>
        </p:txBody>
      </p:sp>
    </p:spTree>
    <p:extLst>
      <p:ext uri="{BB962C8B-B14F-4D97-AF65-F5344CB8AC3E}">
        <p14:creationId xmlns:p14="http://schemas.microsoft.com/office/powerpoint/2010/main" val="1194076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Seedless Vascular Plants</a:t>
            </a: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3656" y="1600200"/>
            <a:ext cx="773668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91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304800"/>
            <a:ext cx="8229600" cy="1143000"/>
          </a:xfrm>
        </p:spPr>
        <p:txBody>
          <a:bodyPr/>
          <a:lstStyle/>
          <a:p>
            <a:r>
              <a:rPr lang="en-US" dirty="0" smtClean="0"/>
              <a:t>Gymnosperm Life Cycle</a:t>
            </a:r>
            <a:endParaRPr lang="en-US" dirty="0"/>
          </a:p>
        </p:txBody>
      </p:sp>
      <p:sp>
        <p:nvSpPr>
          <p:cNvPr id="3" name="Content Placeholder 2"/>
          <p:cNvSpPr>
            <a:spLocks noGrp="1"/>
          </p:cNvSpPr>
          <p:nvPr>
            <p:ph idx="1"/>
          </p:nvPr>
        </p:nvSpPr>
        <p:spPr>
          <a:xfrm>
            <a:off x="0" y="609601"/>
            <a:ext cx="9143999" cy="1343013"/>
          </a:xfrm>
        </p:spPr>
        <p:txBody>
          <a:bodyPr>
            <a:normAutofit fontScale="70000" lnSpcReduction="20000"/>
          </a:bodyPr>
          <a:lstStyle/>
          <a:p>
            <a:r>
              <a:rPr lang="en-US" dirty="0" smtClean="0"/>
              <a:t>Reproduction takes place in cones, which are produced by a mature sporophyte plant.  Relies on wind for reproduction.  Typically takes 2 years.</a:t>
            </a:r>
          </a:p>
          <a:p>
            <a:pPr lvl="1"/>
            <a:r>
              <a:rPr lang="en-US" dirty="0" smtClean="0"/>
              <a:t>Pollen cones (male gametophyte)</a:t>
            </a:r>
          </a:p>
          <a:p>
            <a:pPr lvl="1"/>
            <a:r>
              <a:rPr lang="en-US" dirty="0" smtClean="0"/>
              <a:t>Seed cones (female gametophyte)</a:t>
            </a:r>
            <a:endParaRPr 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52614"/>
            <a:ext cx="6203950" cy="4905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4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cycle of angiosperms</a:t>
            </a:r>
            <a:endParaRPr lang="en-US" dirty="0"/>
          </a:p>
        </p:txBody>
      </p:sp>
      <p:sp>
        <p:nvSpPr>
          <p:cNvPr id="3" name="Content Placeholder 2"/>
          <p:cNvSpPr>
            <a:spLocks noGrp="1"/>
          </p:cNvSpPr>
          <p:nvPr>
            <p:ph idx="1"/>
          </p:nvPr>
        </p:nvSpPr>
        <p:spPr>
          <a:xfrm>
            <a:off x="76200" y="1676400"/>
            <a:ext cx="2819400" cy="4525963"/>
          </a:xfrm>
        </p:spPr>
        <p:txBody>
          <a:bodyPr>
            <a:normAutofit fontScale="55000" lnSpcReduction="20000"/>
          </a:bodyPr>
          <a:lstStyle/>
          <a:p>
            <a:r>
              <a:rPr lang="en-US" dirty="0" smtClean="0"/>
              <a:t>Mature sporophyte produces flowers</a:t>
            </a:r>
          </a:p>
          <a:p>
            <a:r>
              <a:rPr lang="en-US" smtClean="0"/>
              <a:t>Reproduction </a:t>
            </a:r>
            <a:r>
              <a:rPr lang="en-US" dirty="0" smtClean="0"/>
              <a:t>takes place within the flower.  </a:t>
            </a:r>
            <a:endParaRPr lang="en-US" dirty="0"/>
          </a:p>
          <a:p>
            <a:r>
              <a:rPr lang="en-US" dirty="0" smtClean="0"/>
              <a:t>Embryo sac is produced from meiosis-this is the female gametophyte</a:t>
            </a:r>
          </a:p>
          <a:p>
            <a:r>
              <a:rPr lang="en-US" dirty="0" smtClean="0"/>
              <a:t>Pollen grain is produced from spores from meiosis-this is the male gametophyte</a:t>
            </a:r>
          </a:p>
          <a:p>
            <a:r>
              <a:rPr lang="en-US" dirty="0" smtClean="0"/>
              <a:t>Pollination takes place by wind or </a:t>
            </a:r>
            <a:r>
              <a:rPr lang="en-US" u="sng" dirty="0" smtClean="0"/>
              <a:t>animal</a:t>
            </a:r>
            <a:r>
              <a:rPr lang="en-US" dirty="0" smtClean="0"/>
              <a:t> (more frequent)</a:t>
            </a:r>
          </a:p>
          <a:p>
            <a:r>
              <a:rPr lang="en-US" dirty="0" smtClean="0"/>
              <a:t>After fertilization, zygote divides and produces an embryo, which develops into a seed</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951" y="1676400"/>
            <a:ext cx="6393074"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858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8. Classify </a:t>
            </a:r>
            <a:r>
              <a:rPr lang="en-US" i="1" dirty="0"/>
              <a:t>bacteria</a:t>
            </a:r>
            <a:r>
              <a:rPr lang="en-US" dirty="0"/>
              <a:t> according to their characteristics and adaptations</a:t>
            </a:r>
          </a:p>
        </p:txBody>
      </p:sp>
    </p:spTree>
    <p:extLst>
      <p:ext uri="{BB962C8B-B14F-4D97-AF65-F5344CB8AC3E}">
        <p14:creationId xmlns:p14="http://schemas.microsoft.com/office/powerpoint/2010/main" val="2850268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Bacteria</a:t>
            </a:r>
            <a:endParaRPr lang="en-US" dirty="0"/>
          </a:p>
        </p:txBody>
      </p:sp>
      <p:sp>
        <p:nvSpPr>
          <p:cNvPr id="3" name="Content Placeholder 2"/>
          <p:cNvSpPr>
            <a:spLocks noGrp="1"/>
          </p:cNvSpPr>
          <p:nvPr>
            <p:ph idx="1"/>
          </p:nvPr>
        </p:nvSpPr>
        <p:spPr/>
        <p:txBody>
          <a:bodyPr/>
          <a:lstStyle/>
          <a:p>
            <a:r>
              <a:rPr lang="en-US" dirty="0" smtClean="0"/>
              <a:t>All are prokaryotes</a:t>
            </a:r>
          </a:p>
          <a:p>
            <a:r>
              <a:rPr lang="en-US" dirty="0" smtClean="0"/>
              <a:t>Range in size from 1-5 micrometers</a:t>
            </a:r>
          </a:p>
          <a:p>
            <a:pPr lvl="1"/>
            <a:r>
              <a:rPr lang="en-US" dirty="0" smtClean="0"/>
              <a:t>Smaller than most eukaryotic cells (10-100 micrometers)</a:t>
            </a:r>
          </a:p>
          <a:p>
            <a:r>
              <a:rPr lang="en-US" dirty="0" smtClean="0"/>
              <a:t>Recently the kingdom </a:t>
            </a:r>
            <a:r>
              <a:rPr lang="en-US" dirty="0" err="1" smtClean="0"/>
              <a:t>Monera</a:t>
            </a:r>
            <a:r>
              <a:rPr lang="en-US" dirty="0" smtClean="0"/>
              <a:t> was broken into was broken into 2 Kingdoms of bacteria</a:t>
            </a:r>
          </a:p>
          <a:p>
            <a:pPr marL="971550" lvl="1" indent="-514350">
              <a:buFont typeface="+mj-lt"/>
              <a:buAutoNum type="arabicPeriod"/>
            </a:pPr>
            <a:r>
              <a:rPr lang="en-US" dirty="0" smtClean="0"/>
              <a:t>Eubacteria</a:t>
            </a:r>
          </a:p>
          <a:p>
            <a:pPr marL="971550" lvl="1" indent="-514350">
              <a:buFont typeface="+mj-lt"/>
              <a:buAutoNum type="arabicPeriod"/>
            </a:pPr>
            <a:r>
              <a:rPr lang="en-US" dirty="0" err="1" smtClean="0"/>
              <a:t>Archaebacteria</a:t>
            </a:r>
            <a:endParaRPr lang="en-US" dirty="0"/>
          </a:p>
        </p:txBody>
      </p:sp>
    </p:spTree>
    <p:extLst>
      <p:ext uri="{BB962C8B-B14F-4D97-AF65-F5344CB8AC3E}">
        <p14:creationId xmlns:p14="http://schemas.microsoft.com/office/powerpoint/2010/main" val="2202110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1143000"/>
          </a:xfrm>
        </p:spPr>
        <p:txBody>
          <a:bodyPr/>
          <a:lstStyle/>
          <a:p>
            <a:r>
              <a:rPr lang="en-US" dirty="0" smtClean="0"/>
              <a:t>Eubacteria</a:t>
            </a:r>
            <a:endParaRPr lang="en-US" dirty="0"/>
          </a:p>
        </p:txBody>
      </p:sp>
      <p:sp>
        <p:nvSpPr>
          <p:cNvPr id="3" name="Content Placeholder 2"/>
          <p:cNvSpPr>
            <a:spLocks noGrp="1"/>
          </p:cNvSpPr>
          <p:nvPr>
            <p:ph idx="1"/>
          </p:nvPr>
        </p:nvSpPr>
        <p:spPr>
          <a:xfrm>
            <a:off x="0" y="1219200"/>
            <a:ext cx="3422561" cy="5334000"/>
          </a:xfrm>
        </p:spPr>
        <p:txBody>
          <a:bodyPr>
            <a:normAutofit fontScale="92500" lnSpcReduction="20000"/>
          </a:bodyPr>
          <a:lstStyle/>
          <a:p>
            <a:r>
              <a:rPr lang="en-US" dirty="0" smtClean="0"/>
              <a:t>Larger kingdom</a:t>
            </a:r>
          </a:p>
          <a:p>
            <a:r>
              <a:rPr lang="en-US" dirty="0" smtClean="0"/>
              <a:t>Wide range of organisms w/ different lifestyles</a:t>
            </a:r>
          </a:p>
          <a:p>
            <a:r>
              <a:rPr lang="en-US" dirty="0" smtClean="0"/>
              <a:t>Live in fresh water, salt water, on land, on and w/in the human body</a:t>
            </a:r>
          </a:p>
          <a:p>
            <a:r>
              <a:rPr lang="en-US" dirty="0" smtClean="0"/>
              <a:t>Surrounded by a cell wall that </a:t>
            </a:r>
            <a:r>
              <a:rPr lang="en-US" u="sng" dirty="0" smtClean="0"/>
              <a:t>contain peptidoglycan</a:t>
            </a:r>
            <a:r>
              <a:rPr lang="en-US" dirty="0" smtClean="0"/>
              <a:t>, a carbohydrate</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447800"/>
            <a:ext cx="5715000"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1909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483186" cy="6364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1413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Archaebacteria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Lack the peptidoglycan in cell walls</a:t>
            </a:r>
          </a:p>
          <a:p>
            <a:pPr lvl="1"/>
            <a:r>
              <a:rPr lang="en-US" dirty="0" smtClean="0"/>
              <a:t>Instead, they have different membrane lipids</a:t>
            </a:r>
          </a:p>
          <a:p>
            <a:r>
              <a:rPr lang="en-US" dirty="0" smtClean="0"/>
              <a:t>DNA sequences of key genes are more like those of eukaryotes than those of eubacteria</a:t>
            </a:r>
          </a:p>
          <a:p>
            <a:pPr lvl="1"/>
            <a:r>
              <a:rPr lang="en-US" dirty="0" smtClean="0"/>
              <a:t>Because of this, they are thought to be the ancestors of eukaryotes</a:t>
            </a:r>
          </a:p>
          <a:p>
            <a:r>
              <a:rPr lang="en-US" dirty="0" smtClean="0"/>
              <a:t>Live in harsh environments, </a:t>
            </a:r>
          </a:p>
          <a:p>
            <a:pPr lvl="1"/>
            <a:r>
              <a:rPr lang="en-US" dirty="0" smtClean="0"/>
              <a:t>Salty</a:t>
            </a:r>
            <a:endParaRPr lang="en-US" dirty="0"/>
          </a:p>
          <a:p>
            <a:pPr lvl="1"/>
            <a:r>
              <a:rPr lang="en-US" dirty="0" smtClean="0"/>
              <a:t>oxygen-free</a:t>
            </a:r>
          </a:p>
          <a:p>
            <a:pPr lvl="1"/>
            <a:r>
              <a:rPr lang="en-US" dirty="0" smtClean="0"/>
              <a:t>boiling hot temperatures 				     like in hot springs at 					Yellowstone </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3952875"/>
            <a:ext cx="4229100"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48618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Classifying Bacteria</a:t>
            </a:r>
            <a:endParaRPr lang="en-US" dirty="0"/>
          </a:p>
        </p:txBody>
      </p:sp>
      <p:sp>
        <p:nvSpPr>
          <p:cNvPr id="3" name="Content Placeholder 2"/>
          <p:cNvSpPr>
            <a:spLocks noGrp="1"/>
          </p:cNvSpPr>
          <p:nvPr>
            <p:ph idx="1"/>
          </p:nvPr>
        </p:nvSpPr>
        <p:spPr>
          <a:xfrm>
            <a:off x="457200" y="1600200"/>
            <a:ext cx="8382000" cy="5029199"/>
          </a:xfrm>
        </p:spPr>
        <p:txBody>
          <a:bodyPr>
            <a:normAutofit/>
          </a:bodyPr>
          <a:lstStyle/>
          <a:p>
            <a:r>
              <a:rPr lang="en-US" dirty="0" smtClean="0"/>
              <a:t>Shape</a:t>
            </a:r>
          </a:p>
          <a:p>
            <a:r>
              <a:rPr lang="en-US" dirty="0" smtClean="0"/>
              <a:t>Cells walls</a:t>
            </a:r>
          </a:p>
          <a:p>
            <a:pPr lvl="1"/>
            <a:r>
              <a:rPr lang="en-US" dirty="0" smtClean="0"/>
              <a:t>Eubacteria contains 2 different type of cell walls</a:t>
            </a:r>
          </a:p>
          <a:p>
            <a:r>
              <a:rPr lang="en-US" dirty="0" smtClean="0"/>
              <a:t>Movement</a:t>
            </a:r>
          </a:p>
          <a:p>
            <a:pPr lvl="1"/>
            <a:r>
              <a:rPr lang="en-US" dirty="0" smtClean="0"/>
              <a:t>Some don’t move</a:t>
            </a:r>
          </a:p>
          <a:p>
            <a:pPr lvl="1"/>
            <a:r>
              <a:rPr lang="en-US" dirty="0" smtClean="0"/>
              <a:t>Some are propelled by flagella</a:t>
            </a:r>
          </a:p>
          <a:p>
            <a:pPr lvl="1"/>
            <a:r>
              <a:rPr lang="en-US" dirty="0" smtClean="0"/>
              <a:t>Some lash, snake, or spiral forward</a:t>
            </a:r>
          </a:p>
          <a:p>
            <a:pPr lvl="1"/>
            <a:r>
              <a:rPr lang="en-US" dirty="0" smtClean="0"/>
              <a:t>Others glide slowly along a layer of slime</a:t>
            </a:r>
            <a:endParaRPr lang="en-US" dirty="0"/>
          </a:p>
        </p:txBody>
      </p:sp>
    </p:spTree>
    <p:extLst>
      <p:ext uri="{BB962C8B-B14F-4D97-AF65-F5344CB8AC3E}">
        <p14:creationId xmlns:p14="http://schemas.microsoft.com/office/powerpoint/2010/main" val="1682179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3643648" cy="693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463" y="1752600"/>
            <a:ext cx="53721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222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2. Differentiate </a:t>
            </a:r>
            <a:r>
              <a:rPr lang="en-US" dirty="0"/>
              <a:t>the characteristics of the six kingdoms:</a:t>
            </a:r>
          </a:p>
          <a:p>
            <a:pPr lvl="0"/>
            <a:r>
              <a:rPr lang="en-US" dirty="0"/>
              <a:t>Eubacteria</a:t>
            </a:r>
          </a:p>
          <a:p>
            <a:pPr lvl="0"/>
            <a:r>
              <a:rPr lang="en-US" dirty="0" err="1"/>
              <a:t>Archaea</a:t>
            </a:r>
            <a:endParaRPr lang="en-US" dirty="0"/>
          </a:p>
          <a:p>
            <a:pPr lvl="0"/>
            <a:r>
              <a:rPr lang="en-US" dirty="0"/>
              <a:t>Protista </a:t>
            </a:r>
          </a:p>
          <a:p>
            <a:pPr lvl="0"/>
            <a:r>
              <a:rPr lang="en-US" i="1" dirty="0"/>
              <a:t>Fungi </a:t>
            </a:r>
            <a:endParaRPr lang="en-US" dirty="0"/>
          </a:p>
          <a:p>
            <a:pPr lvl="0"/>
            <a:r>
              <a:rPr lang="en-US" dirty="0"/>
              <a:t>Plantae</a:t>
            </a:r>
          </a:p>
          <a:p>
            <a:r>
              <a:rPr lang="en-US" dirty="0" err="1"/>
              <a:t>Animalia</a:t>
            </a:r>
            <a:r>
              <a:rPr lang="en-US" dirty="0"/>
              <a:t> </a:t>
            </a:r>
          </a:p>
        </p:txBody>
      </p:sp>
    </p:spTree>
    <p:extLst>
      <p:ext uri="{BB962C8B-B14F-4D97-AF65-F5344CB8AC3E}">
        <p14:creationId xmlns:p14="http://schemas.microsoft.com/office/powerpoint/2010/main" val="1888629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Bacteria differ in ways they obtain energy</a:t>
            </a:r>
            <a:endParaRPr lang="en-US" dirty="0"/>
          </a:p>
        </p:txBody>
      </p:sp>
      <p:sp>
        <p:nvSpPr>
          <p:cNvPr id="3" name="Content Placeholder 2"/>
          <p:cNvSpPr>
            <a:spLocks noGrp="1"/>
          </p:cNvSpPr>
          <p:nvPr>
            <p:ph idx="1"/>
          </p:nvPr>
        </p:nvSpPr>
        <p:spPr>
          <a:xfrm>
            <a:off x="457200" y="1600200"/>
            <a:ext cx="8229600" cy="5257800"/>
          </a:xfrm>
        </p:spPr>
        <p:txBody>
          <a:bodyPr>
            <a:normAutofit fontScale="70000" lnSpcReduction="20000"/>
          </a:bodyPr>
          <a:lstStyle/>
          <a:p>
            <a:r>
              <a:rPr lang="en-US" dirty="0" smtClean="0"/>
              <a:t>Some are heterotrophs (get energy by consuming organic molecules made by other organisms)</a:t>
            </a:r>
          </a:p>
          <a:p>
            <a:pPr lvl="1"/>
            <a:r>
              <a:rPr lang="en-US" dirty="0" err="1" smtClean="0"/>
              <a:t>Chemoheterotrophs</a:t>
            </a:r>
            <a:endParaRPr lang="en-US" dirty="0" smtClean="0"/>
          </a:p>
          <a:p>
            <a:pPr lvl="2"/>
            <a:r>
              <a:rPr lang="en-US" dirty="0" smtClean="0"/>
              <a:t>Must take in organic  molecules for both energy and a supply of carbon</a:t>
            </a:r>
          </a:p>
          <a:p>
            <a:pPr lvl="1"/>
            <a:r>
              <a:rPr lang="en-US" dirty="0" err="1" smtClean="0"/>
              <a:t>Photoheterotrophs</a:t>
            </a:r>
            <a:endParaRPr lang="en-US" dirty="0" smtClean="0"/>
          </a:p>
          <a:p>
            <a:pPr lvl="2"/>
            <a:r>
              <a:rPr lang="en-US" dirty="0" smtClean="0"/>
              <a:t>Photosynthetic but they also need to take in organic compounds as a carbon source</a:t>
            </a:r>
          </a:p>
          <a:p>
            <a:r>
              <a:rPr lang="en-US" dirty="0" smtClean="0"/>
              <a:t>Some are autotrophs (get energy by making their own food from inorganic molecules)</a:t>
            </a:r>
          </a:p>
          <a:p>
            <a:pPr lvl="1"/>
            <a:r>
              <a:rPr lang="en-US" dirty="0" smtClean="0"/>
              <a:t>Chemoautotrophs</a:t>
            </a:r>
          </a:p>
          <a:p>
            <a:pPr lvl="2"/>
            <a:r>
              <a:rPr lang="en-US" dirty="0" smtClean="0"/>
              <a:t>Make organic carbon molecules from carbon dioxide</a:t>
            </a:r>
          </a:p>
          <a:p>
            <a:pPr lvl="2"/>
            <a:r>
              <a:rPr lang="en-US" dirty="0" smtClean="0"/>
              <a:t>Get energy from chemical reactions involving ammonia, hydrogen, sulfide, nitrites, sulfur, or iron escaping hydrothermal vents on the ocean floor</a:t>
            </a:r>
          </a:p>
          <a:p>
            <a:pPr lvl="1"/>
            <a:r>
              <a:rPr lang="en-US" dirty="0" smtClean="0"/>
              <a:t>Photoautotrophs</a:t>
            </a:r>
          </a:p>
          <a:p>
            <a:pPr lvl="2"/>
            <a:r>
              <a:rPr lang="en-US" dirty="0" smtClean="0"/>
              <a:t>Use light energy to convert carbon dioxide and water to carbon compounds and oxygen</a:t>
            </a:r>
          </a:p>
          <a:p>
            <a:pPr lvl="2"/>
            <a:r>
              <a:rPr lang="en-US" dirty="0" smtClean="0"/>
              <a:t>Found where light is plentiful</a:t>
            </a:r>
          </a:p>
          <a:p>
            <a:pPr lvl="2"/>
            <a:r>
              <a:rPr lang="en-US" dirty="0" smtClean="0"/>
              <a:t>Cyanobacteria </a:t>
            </a:r>
            <a:endParaRPr lang="en-US" dirty="0"/>
          </a:p>
        </p:txBody>
      </p:sp>
    </p:spTree>
    <p:extLst>
      <p:ext uri="{BB962C8B-B14F-4D97-AF65-F5344CB8AC3E}">
        <p14:creationId xmlns:p14="http://schemas.microsoft.com/office/powerpoint/2010/main" val="3193618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Releasing Energy</a:t>
            </a:r>
            <a:endParaRPr lang="en-US" dirty="0"/>
          </a:p>
        </p:txBody>
      </p:sp>
      <p:sp>
        <p:nvSpPr>
          <p:cNvPr id="3" name="Content Placeholder 2"/>
          <p:cNvSpPr>
            <a:spLocks noGrp="1"/>
          </p:cNvSpPr>
          <p:nvPr>
            <p:ph idx="1"/>
          </p:nvPr>
        </p:nvSpPr>
        <p:spPr/>
        <p:txBody>
          <a:bodyPr>
            <a:normAutofit fontScale="92500"/>
          </a:bodyPr>
          <a:lstStyle/>
          <a:p>
            <a:r>
              <a:rPr lang="en-US" b="1" dirty="0" smtClean="0"/>
              <a:t>Obligate aerobes</a:t>
            </a:r>
            <a:r>
              <a:rPr lang="en-US" dirty="0" smtClean="0"/>
              <a:t>: organisms that require a constant supply of oxygen</a:t>
            </a:r>
          </a:p>
          <a:p>
            <a:pPr lvl="1"/>
            <a:r>
              <a:rPr lang="en-US" i="1" dirty="0" smtClean="0"/>
              <a:t>Mycobacterium tuberculosis</a:t>
            </a:r>
          </a:p>
          <a:p>
            <a:r>
              <a:rPr lang="en-US" b="1" dirty="0" smtClean="0"/>
              <a:t>Obligate anaerobes</a:t>
            </a:r>
            <a:r>
              <a:rPr lang="en-US" dirty="0" smtClean="0"/>
              <a:t>: are killed by oxygen-must live in the absence of oxygen</a:t>
            </a:r>
          </a:p>
          <a:p>
            <a:r>
              <a:rPr lang="en-US" b="1" dirty="0" smtClean="0"/>
              <a:t>Facultative anaerobes</a:t>
            </a:r>
            <a:r>
              <a:rPr lang="en-US" dirty="0" smtClean="0"/>
              <a:t>: can survive with or without oxygen through respiration/fermentation</a:t>
            </a:r>
          </a:p>
          <a:p>
            <a:pPr lvl="1"/>
            <a:r>
              <a:rPr lang="en-US" i="1" dirty="0" smtClean="0"/>
              <a:t>E. coli </a:t>
            </a:r>
            <a:r>
              <a:rPr lang="en-US" dirty="0" smtClean="0"/>
              <a:t>can anaerobically live in intestines or aerobically in sewage or contaminated water</a:t>
            </a:r>
            <a:endParaRPr lang="en-US" dirty="0"/>
          </a:p>
        </p:txBody>
      </p:sp>
    </p:spTree>
    <p:extLst>
      <p:ext uri="{BB962C8B-B14F-4D97-AF65-F5344CB8AC3E}">
        <p14:creationId xmlns:p14="http://schemas.microsoft.com/office/powerpoint/2010/main" val="2125432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9. Describe </a:t>
            </a:r>
            <a:r>
              <a:rPr lang="en-US" dirty="0"/>
              <a:t>the characteristics used to classify </a:t>
            </a:r>
            <a:r>
              <a:rPr lang="en-US" dirty="0" err="1"/>
              <a:t>protists</a:t>
            </a:r>
            <a:r>
              <a:rPr lang="en-US" dirty="0"/>
              <a:t>:</a:t>
            </a:r>
          </a:p>
          <a:p>
            <a:pPr lvl="0"/>
            <a:r>
              <a:rPr lang="en-US" dirty="0"/>
              <a:t>plant-like</a:t>
            </a:r>
          </a:p>
          <a:p>
            <a:pPr lvl="0"/>
            <a:r>
              <a:rPr lang="en-US" dirty="0"/>
              <a:t>animal-like</a:t>
            </a:r>
          </a:p>
          <a:p>
            <a:pPr lvl="0"/>
            <a:r>
              <a:rPr lang="en-US" i="1" dirty="0"/>
              <a:t>fungal</a:t>
            </a:r>
            <a:r>
              <a:rPr lang="en-US" dirty="0"/>
              <a:t>-like</a:t>
            </a:r>
          </a:p>
          <a:p>
            <a:pPr marL="0" indent="0">
              <a:buNone/>
            </a:pPr>
            <a:endParaRPr lang="en-US" dirty="0"/>
          </a:p>
        </p:txBody>
      </p:sp>
    </p:spTree>
    <p:extLst>
      <p:ext uri="{BB962C8B-B14F-4D97-AF65-F5344CB8AC3E}">
        <p14:creationId xmlns:p14="http://schemas.microsoft.com/office/powerpoint/2010/main" val="3617870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Protists</a:t>
            </a:r>
            <a:endParaRPr lang="en-US" dirty="0"/>
          </a:p>
        </p:txBody>
      </p:sp>
      <p:sp>
        <p:nvSpPr>
          <p:cNvPr id="3" name="Content Placeholder 2"/>
          <p:cNvSpPr>
            <a:spLocks noGrp="1"/>
          </p:cNvSpPr>
          <p:nvPr>
            <p:ph idx="1"/>
          </p:nvPr>
        </p:nvSpPr>
        <p:spPr>
          <a:xfrm>
            <a:off x="457200" y="1524000"/>
            <a:ext cx="8229600" cy="4953000"/>
          </a:xfrm>
        </p:spPr>
        <p:txBody>
          <a:bodyPr>
            <a:normAutofit fontScale="85000" lnSpcReduction="20000"/>
          </a:bodyPr>
          <a:lstStyle/>
          <a:p>
            <a:r>
              <a:rPr lang="en-US" dirty="0" smtClean="0"/>
              <a:t>A </a:t>
            </a:r>
            <a:r>
              <a:rPr lang="en-US" dirty="0" err="1" smtClean="0"/>
              <a:t>protist</a:t>
            </a:r>
            <a:r>
              <a:rPr lang="en-US" dirty="0" smtClean="0"/>
              <a:t> is any organism that is NOT a plant, an animal, a fungus, or a prokaryote</a:t>
            </a:r>
          </a:p>
          <a:p>
            <a:r>
              <a:rPr lang="en-US" dirty="0" smtClean="0"/>
              <a:t>Were the first eukaryotic organisms on Earth, and they appeared 1.5 billion years ago</a:t>
            </a:r>
          </a:p>
          <a:p>
            <a:pPr lvl="1"/>
            <a:r>
              <a:rPr lang="en-US" dirty="0" smtClean="0"/>
              <a:t>It is hypothesized that the first eukaryote evolved from a symbiosis of several cells</a:t>
            </a:r>
          </a:p>
          <a:p>
            <a:pPr lvl="1"/>
            <a:r>
              <a:rPr lang="en-US" dirty="0" smtClean="0"/>
              <a:t>Mitochondria and Chloroplasts were thought to be descended from prokaryotes that began to live inside larger cells</a:t>
            </a:r>
          </a:p>
          <a:p>
            <a:r>
              <a:rPr lang="en-US" dirty="0" smtClean="0"/>
              <a:t>Can be unicellular or multicellular</a:t>
            </a:r>
          </a:p>
          <a:p>
            <a:r>
              <a:rPr lang="en-US" dirty="0" smtClean="0"/>
              <a:t>Biologists don’t agree on how to classify them</a:t>
            </a:r>
          </a:p>
          <a:p>
            <a:pPr lvl="1"/>
            <a:r>
              <a:rPr lang="en-US" dirty="0" smtClean="0"/>
              <a:t>Some want Protista to be divided into several different kingdoms</a:t>
            </a:r>
            <a:endParaRPr lang="en-US" dirty="0"/>
          </a:p>
        </p:txBody>
      </p:sp>
    </p:spTree>
    <p:extLst>
      <p:ext uri="{BB962C8B-B14F-4D97-AF65-F5344CB8AC3E}">
        <p14:creationId xmlns:p14="http://schemas.microsoft.com/office/powerpoint/2010/main" val="236377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Classifying </a:t>
            </a:r>
            <a:r>
              <a:rPr lang="en-US" dirty="0" err="1" smtClean="0"/>
              <a:t>protists</a:t>
            </a:r>
            <a:endParaRPr lang="en-US" dirty="0"/>
          </a:p>
        </p:txBody>
      </p:sp>
      <p:sp>
        <p:nvSpPr>
          <p:cNvPr id="3" name="Content Placeholder 2"/>
          <p:cNvSpPr>
            <a:spLocks noGrp="1"/>
          </p:cNvSpPr>
          <p:nvPr>
            <p:ph idx="1"/>
          </p:nvPr>
        </p:nvSpPr>
        <p:spPr/>
        <p:txBody>
          <a:bodyPr/>
          <a:lstStyle/>
          <a:p>
            <a:r>
              <a:rPr lang="en-US" dirty="0" smtClean="0"/>
              <a:t>We classify </a:t>
            </a:r>
            <a:r>
              <a:rPr lang="en-US" dirty="0" err="1" smtClean="0"/>
              <a:t>protists</a:t>
            </a:r>
            <a:r>
              <a:rPr lang="en-US" dirty="0" smtClean="0"/>
              <a:t> based on how they obtain nutrition:</a:t>
            </a:r>
          </a:p>
          <a:p>
            <a:pPr lvl="1"/>
            <a:r>
              <a:rPr lang="en-US" b="1" dirty="0" err="1" smtClean="0"/>
              <a:t>Animalike</a:t>
            </a:r>
            <a:r>
              <a:rPr lang="en-US" b="1" dirty="0" smtClean="0"/>
              <a:t> </a:t>
            </a:r>
            <a:r>
              <a:rPr lang="en-US" b="1" dirty="0" err="1" smtClean="0"/>
              <a:t>Protists</a:t>
            </a:r>
            <a:r>
              <a:rPr lang="en-US" b="1" dirty="0" smtClean="0"/>
              <a:t> </a:t>
            </a:r>
            <a:r>
              <a:rPr lang="en-US" dirty="0" smtClean="0"/>
              <a:t>are heterotrophs</a:t>
            </a:r>
            <a:endParaRPr lang="en-US" b="1" dirty="0" smtClean="0"/>
          </a:p>
          <a:p>
            <a:pPr lvl="1"/>
            <a:r>
              <a:rPr lang="en-US" b="1" dirty="0" smtClean="0"/>
              <a:t>Plantlike </a:t>
            </a:r>
            <a:r>
              <a:rPr lang="en-US" b="1" dirty="0" err="1" smtClean="0"/>
              <a:t>Protists</a:t>
            </a:r>
            <a:r>
              <a:rPr lang="en-US" b="1" dirty="0" smtClean="0"/>
              <a:t> </a:t>
            </a:r>
            <a:r>
              <a:rPr lang="en-US" dirty="0" smtClean="0"/>
              <a:t>produce their own food using photosynthesis</a:t>
            </a:r>
            <a:endParaRPr lang="en-US" b="1" dirty="0" smtClean="0"/>
          </a:p>
          <a:p>
            <a:pPr lvl="1"/>
            <a:r>
              <a:rPr lang="en-US" b="1" dirty="0" err="1" smtClean="0"/>
              <a:t>Funguslike</a:t>
            </a:r>
            <a:r>
              <a:rPr lang="en-US" b="1" dirty="0" smtClean="0"/>
              <a:t> </a:t>
            </a:r>
            <a:r>
              <a:rPr lang="en-US" b="1" dirty="0" err="1" smtClean="0"/>
              <a:t>Protists</a:t>
            </a:r>
            <a:r>
              <a:rPr lang="en-US" b="1" dirty="0" smtClean="0"/>
              <a:t> </a:t>
            </a:r>
            <a:r>
              <a:rPr lang="en-US" dirty="0" smtClean="0"/>
              <a:t>obtain food by external digestion either as decomposers or parasites</a:t>
            </a:r>
            <a:endParaRPr lang="en-US" b="1" dirty="0"/>
          </a:p>
        </p:txBody>
      </p:sp>
    </p:spTree>
    <p:extLst>
      <p:ext uri="{BB962C8B-B14F-4D97-AF65-F5344CB8AC3E}">
        <p14:creationId xmlns:p14="http://schemas.microsoft.com/office/powerpoint/2010/main" val="1604763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Animallike</a:t>
            </a:r>
            <a:r>
              <a:rPr lang="en-US" dirty="0" smtClean="0"/>
              <a:t> </a:t>
            </a:r>
            <a:r>
              <a:rPr lang="en-US" dirty="0" err="1"/>
              <a:t>P</a:t>
            </a:r>
            <a:r>
              <a:rPr lang="en-US" dirty="0" err="1" smtClean="0"/>
              <a:t>rotists</a:t>
            </a:r>
            <a:r>
              <a:rPr lang="en-US" dirty="0" smtClean="0"/>
              <a:t>: Protozoans</a:t>
            </a:r>
            <a:endParaRPr lang="en-US" dirty="0"/>
          </a:p>
        </p:txBody>
      </p:sp>
      <p:sp>
        <p:nvSpPr>
          <p:cNvPr id="3" name="Content Placeholder 2"/>
          <p:cNvSpPr>
            <a:spLocks noGrp="1"/>
          </p:cNvSpPr>
          <p:nvPr>
            <p:ph idx="1"/>
          </p:nvPr>
        </p:nvSpPr>
        <p:spPr/>
        <p:txBody>
          <a:bodyPr/>
          <a:lstStyle/>
          <a:p>
            <a:r>
              <a:rPr lang="en-US" dirty="0" smtClean="0"/>
              <a:t>Are classified by movement</a:t>
            </a:r>
          </a:p>
          <a:p>
            <a:pPr lvl="1"/>
            <a:r>
              <a:rPr lang="en-US" dirty="0" err="1" smtClean="0"/>
              <a:t>Zooflagellates</a:t>
            </a:r>
            <a:r>
              <a:rPr lang="en-US" dirty="0" smtClean="0"/>
              <a:t> swim w/ flagella</a:t>
            </a:r>
          </a:p>
          <a:p>
            <a:pPr lvl="1"/>
            <a:r>
              <a:rPr lang="en-US" dirty="0" err="1" smtClean="0"/>
              <a:t>Sarcodines</a:t>
            </a:r>
            <a:r>
              <a:rPr lang="en-US" dirty="0" smtClean="0"/>
              <a:t> move by extending their cytoplasm</a:t>
            </a:r>
          </a:p>
          <a:p>
            <a:pPr lvl="1"/>
            <a:r>
              <a:rPr lang="en-US" dirty="0" smtClean="0"/>
              <a:t>Ciliates move by cilia</a:t>
            </a:r>
          </a:p>
          <a:p>
            <a:pPr lvl="1"/>
            <a:r>
              <a:rPr lang="en-US" dirty="0" err="1" smtClean="0"/>
              <a:t>Sporozoans</a:t>
            </a:r>
            <a:r>
              <a:rPr lang="en-US" dirty="0" smtClean="0"/>
              <a:t> don’t move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499" y="3276600"/>
            <a:ext cx="305752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8876" y="1242944"/>
            <a:ext cx="1423385" cy="1423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08662"/>
            <a:ext cx="3164983" cy="23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7521" y="4508662"/>
            <a:ext cx="28588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4025" y="4936548"/>
            <a:ext cx="2666999" cy="1921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4508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err="1" smtClean="0"/>
              <a:t>Zooflagellates</a:t>
            </a:r>
            <a:r>
              <a:rPr lang="en-US" dirty="0" smtClean="0"/>
              <a:t> swim w/ flagella</a:t>
            </a:r>
            <a:endParaRPr lang="en-US" dirty="0"/>
          </a:p>
        </p:txBody>
      </p:sp>
      <p:sp>
        <p:nvSpPr>
          <p:cNvPr id="3" name="Content Placeholder 2"/>
          <p:cNvSpPr>
            <a:spLocks noGrp="1"/>
          </p:cNvSpPr>
          <p:nvPr>
            <p:ph idx="1"/>
          </p:nvPr>
        </p:nvSpPr>
        <p:spPr>
          <a:xfrm>
            <a:off x="609600" y="2035533"/>
            <a:ext cx="8229600" cy="4525963"/>
          </a:xfrm>
        </p:spPr>
        <p:txBody>
          <a:bodyPr/>
          <a:lstStyle/>
          <a:p>
            <a:r>
              <a:rPr lang="en-US" dirty="0" smtClean="0"/>
              <a:t>Phylum </a:t>
            </a:r>
            <a:r>
              <a:rPr lang="en-US" dirty="0" err="1" smtClean="0"/>
              <a:t>Zoomastigina</a:t>
            </a:r>
            <a:endParaRPr lang="en-US" dirty="0" smtClean="0"/>
          </a:p>
          <a:p>
            <a:pPr lvl="1"/>
            <a:r>
              <a:rPr lang="en-US" dirty="0" smtClean="0"/>
              <a:t>Have 1 or 2 flagella</a:t>
            </a:r>
          </a:p>
          <a:p>
            <a:pPr lvl="1"/>
            <a:r>
              <a:rPr lang="en-US" dirty="0" smtClean="0"/>
              <a:t>Absorb food through their cell membranes</a:t>
            </a:r>
          </a:p>
          <a:p>
            <a:pPr lvl="1"/>
            <a:r>
              <a:rPr lang="en-US" dirty="0" smtClean="0"/>
              <a:t>Live in lakes, streams, bodies of other organisms, on decaying material</a:t>
            </a:r>
          </a:p>
          <a:p>
            <a:pPr lvl="1"/>
            <a:r>
              <a:rPr lang="en-US" dirty="0" smtClean="0"/>
              <a:t>Most are unicellular</a:t>
            </a:r>
          </a:p>
          <a:p>
            <a:pPr lvl="1"/>
            <a:r>
              <a:rPr lang="en-US" dirty="0" smtClean="0"/>
              <a:t>Reproduce asexually by mitosis and cytokinesis and sexually by producing gametes through meiosis, fertilization, producing a new organism</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066800"/>
            <a:ext cx="305752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38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238653"/>
            <a:ext cx="2475963" cy="1837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smtClean="0"/>
              <a:t>Sarcodines</a:t>
            </a:r>
            <a:r>
              <a:rPr lang="en-US" dirty="0" smtClean="0"/>
              <a:t> extend their cytoplasm</a:t>
            </a:r>
            <a:endParaRPr lang="en-US" dirty="0"/>
          </a:p>
        </p:txBody>
      </p:sp>
      <p:sp>
        <p:nvSpPr>
          <p:cNvPr id="3" name="Content Placeholder 2"/>
          <p:cNvSpPr>
            <a:spLocks noGrp="1"/>
          </p:cNvSpPr>
          <p:nvPr>
            <p:ph idx="1"/>
          </p:nvPr>
        </p:nvSpPr>
        <p:spPr/>
        <p:txBody>
          <a:bodyPr>
            <a:normAutofit lnSpcReduction="10000"/>
          </a:bodyPr>
          <a:lstStyle/>
          <a:p>
            <a:r>
              <a:rPr lang="en-US" dirty="0" smtClean="0"/>
              <a:t>Phylum </a:t>
            </a:r>
            <a:r>
              <a:rPr lang="en-US" dirty="0" err="1" smtClean="0"/>
              <a:t>Sarcodina</a:t>
            </a:r>
            <a:endParaRPr lang="en-US" dirty="0" smtClean="0"/>
          </a:p>
          <a:p>
            <a:pPr lvl="1"/>
            <a:r>
              <a:rPr lang="en-US" dirty="0" smtClean="0"/>
              <a:t>The cytoplasmic projections are 			called pseudopods (false-foot)</a:t>
            </a:r>
          </a:p>
          <a:p>
            <a:pPr lvl="1"/>
            <a:r>
              <a:rPr lang="en-US" dirty="0" smtClean="0"/>
              <a:t>The amoeba uses amoeboid movement by extending the cytoplasm of the cell into the pseudopod, and the rest of the cell follows</a:t>
            </a:r>
          </a:p>
          <a:p>
            <a:pPr lvl="2"/>
            <a:r>
              <a:rPr lang="en-US" dirty="0" smtClean="0"/>
              <a:t>It surrounds food then taking it inside to form a food vacuole, then it gets digested, nutrients are used, and the vacuole released the undigested material outside the cell</a:t>
            </a:r>
          </a:p>
          <a:p>
            <a:pPr lvl="1"/>
            <a:r>
              <a:rPr lang="en-US" dirty="0" smtClean="0"/>
              <a:t>Reproduce by mitosis and cytokinesis</a:t>
            </a:r>
            <a:endParaRPr lang="en-US" dirty="0"/>
          </a:p>
        </p:txBody>
      </p:sp>
    </p:spTree>
    <p:extLst>
      <p:ext uri="{BB962C8B-B14F-4D97-AF65-F5344CB8AC3E}">
        <p14:creationId xmlns:p14="http://schemas.microsoft.com/office/powerpoint/2010/main" val="1556007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0"/>
            <a:ext cx="285880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5562600" cy="1143000"/>
          </a:xfrm>
        </p:spPr>
        <p:txBody>
          <a:bodyPr/>
          <a:lstStyle/>
          <a:p>
            <a:r>
              <a:rPr lang="en-US" dirty="0" smtClean="0"/>
              <a:t>Ciliates shake their cilia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Phylum </a:t>
            </a:r>
            <a:r>
              <a:rPr lang="en-US" dirty="0" err="1" smtClean="0"/>
              <a:t>Ciliophora</a:t>
            </a:r>
            <a:endParaRPr lang="en-US" dirty="0" smtClean="0"/>
          </a:p>
          <a:p>
            <a:pPr lvl="1"/>
            <a:r>
              <a:rPr lang="en-US" dirty="0" smtClean="0"/>
              <a:t>Cilia are used for feeding and movement</a:t>
            </a:r>
          </a:p>
          <a:p>
            <a:pPr lvl="1"/>
            <a:r>
              <a:rPr lang="en-US" dirty="0" smtClean="0"/>
              <a:t>Founds in both fresh and salt water</a:t>
            </a:r>
          </a:p>
          <a:p>
            <a:pPr lvl="1"/>
            <a:r>
              <a:rPr lang="en-US" dirty="0" smtClean="0"/>
              <a:t>Most are free-living (non-parasitic or symbiotic)</a:t>
            </a:r>
          </a:p>
          <a:p>
            <a:pPr lvl="1"/>
            <a:r>
              <a:rPr lang="en-US" dirty="0" smtClean="0"/>
              <a:t>Reproduce asexually by mitosis and cytokinesis</a:t>
            </a:r>
          </a:p>
          <a:p>
            <a:pPr lvl="1"/>
            <a:r>
              <a:rPr lang="en-US" dirty="0" smtClean="0"/>
              <a:t>Also undergo </a:t>
            </a:r>
            <a:r>
              <a:rPr lang="en-US" b="1" dirty="0" smtClean="0"/>
              <a:t>conjugation, </a:t>
            </a:r>
            <a:r>
              <a:rPr lang="en-US" dirty="0" smtClean="0"/>
              <a:t>a process that increases genetic diversity</a:t>
            </a:r>
            <a:endParaRPr lang="en-US" b="1" dirty="0" smtClean="0"/>
          </a:p>
          <a:p>
            <a:pPr lvl="1"/>
            <a:r>
              <a:rPr lang="en-US" i="1" dirty="0" err="1" smtClean="0"/>
              <a:t>Parmecium</a:t>
            </a:r>
            <a:endParaRPr lang="en-US" i="1" dirty="0" smtClean="0"/>
          </a:p>
          <a:p>
            <a:pPr lvl="2"/>
            <a:r>
              <a:rPr lang="en-US" i="1" dirty="0" smtClean="0"/>
              <a:t>Contain bottle-shaped structures called </a:t>
            </a:r>
            <a:r>
              <a:rPr lang="en-US" i="1" dirty="0" err="1" smtClean="0"/>
              <a:t>trichocysts</a:t>
            </a:r>
            <a:r>
              <a:rPr lang="en-US" i="1" dirty="0" smtClean="0"/>
              <a:t> below its surface in case of defense</a:t>
            </a:r>
          </a:p>
          <a:p>
            <a:pPr lvl="2"/>
            <a:r>
              <a:rPr lang="en-US" i="1" dirty="0" smtClean="0"/>
              <a:t>Contains a macronucleus and micronucleus for storing the DNA</a:t>
            </a:r>
          </a:p>
          <a:p>
            <a:pPr marL="914400" lvl="2" indent="0">
              <a:buNone/>
            </a:pPr>
            <a:endParaRPr lang="en-US" i="1" dirty="0"/>
          </a:p>
        </p:txBody>
      </p:sp>
    </p:spTree>
    <p:extLst>
      <p:ext uri="{BB962C8B-B14F-4D97-AF65-F5344CB8AC3E}">
        <p14:creationId xmlns:p14="http://schemas.microsoft.com/office/powerpoint/2010/main" val="1029542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Conjugation</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88394"/>
            <a:ext cx="654560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737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the 6 Kingdoms</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448" y="1447800"/>
            <a:ext cx="8238152" cy="508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981459" y="120134"/>
            <a:ext cx="6019800" cy="369332"/>
          </a:xfrm>
          <a:prstGeom prst="rect">
            <a:avLst/>
          </a:prstGeom>
          <a:noFill/>
        </p:spPr>
        <p:txBody>
          <a:bodyPr wrap="square" rtlCol="0">
            <a:spAutoFit/>
          </a:bodyPr>
          <a:lstStyle/>
          <a:p>
            <a:r>
              <a:rPr lang="en-US" dirty="0" smtClean="0"/>
              <a:t>Organized into 3 groups: plantlike, </a:t>
            </a:r>
            <a:r>
              <a:rPr lang="en-US" dirty="0" err="1" smtClean="0"/>
              <a:t>animallike</a:t>
            </a:r>
            <a:r>
              <a:rPr lang="en-US" dirty="0" smtClean="0"/>
              <a:t>, and </a:t>
            </a:r>
            <a:r>
              <a:rPr lang="en-US" dirty="0" err="1" smtClean="0"/>
              <a:t>fungusliike</a:t>
            </a:r>
            <a:endParaRPr lang="en-US" dirty="0"/>
          </a:p>
        </p:txBody>
      </p:sp>
      <p:cxnSp>
        <p:nvCxnSpPr>
          <p:cNvPr id="6" name="Straight Arrow Connector 5"/>
          <p:cNvCxnSpPr/>
          <p:nvPr/>
        </p:nvCxnSpPr>
        <p:spPr>
          <a:xfrm flipH="1">
            <a:off x="4648200" y="489466"/>
            <a:ext cx="152400" cy="18727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880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Sporozoans</a:t>
            </a:r>
            <a:r>
              <a:rPr lang="en-US" dirty="0"/>
              <a:t> </a:t>
            </a:r>
            <a:r>
              <a:rPr lang="en-US" dirty="0" smtClean="0"/>
              <a:t>don’t dance</a:t>
            </a:r>
            <a:endParaRPr lang="en-US" dirty="0"/>
          </a:p>
        </p:txBody>
      </p:sp>
      <p:sp>
        <p:nvSpPr>
          <p:cNvPr id="3" name="Content Placeholder 2"/>
          <p:cNvSpPr>
            <a:spLocks noGrp="1"/>
          </p:cNvSpPr>
          <p:nvPr>
            <p:ph idx="1"/>
          </p:nvPr>
        </p:nvSpPr>
        <p:spPr>
          <a:xfrm>
            <a:off x="457200" y="2590800"/>
            <a:ext cx="8229600" cy="4525963"/>
          </a:xfrm>
        </p:spPr>
        <p:txBody>
          <a:bodyPr/>
          <a:lstStyle/>
          <a:p>
            <a:r>
              <a:rPr lang="en-US" dirty="0" err="1" smtClean="0"/>
              <a:t>Phlyum</a:t>
            </a:r>
            <a:r>
              <a:rPr lang="en-US" dirty="0" smtClean="0"/>
              <a:t> </a:t>
            </a:r>
            <a:r>
              <a:rPr lang="en-US" dirty="0" err="1" smtClean="0"/>
              <a:t>Sporozoa</a:t>
            </a:r>
            <a:r>
              <a:rPr lang="en-US" dirty="0" smtClean="0"/>
              <a:t> </a:t>
            </a:r>
          </a:p>
          <a:p>
            <a:pPr lvl="1"/>
            <a:r>
              <a:rPr lang="en-US" dirty="0" smtClean="0"/>
              <a:t>Do not move</a:t>
            </a:r>
          </a:p>
          <a:p>
            <a:pPr lvl="1"/>
            <a:r>
              <a:rPr lang="en-US" dirty="0" smtClean="0"/>
              <a:t>Parasitic</a:t>
            </a:r>
          </a:p>
          <a:p>
            <a:pPr lvl="1"/>
            <a:r>
              <a:rPr lang="en-US" dirty="0" smtClean="0"/>
              <a:t>Reproduce by </a:t>
            </a:r>
            <a:r>
              <a:rPr lang="en-US" dirty="0" err="1" smtClean="0"/>
              <a:t>sporozoites</a:t>
            </a:r>
            <a:endParaRPr lang="en-US" dirty="0" smtClean="0"/>
          </a:p>
          <a:p>
            <a:pPr lvl="1"/>
            <a:r>
              <a:rPr lang="en-US" dirty="0" smtClean="0"/>
              <a:t>The </a:t>
            </a:r>
            <a:r>
              <a:rPr lang="en-US" dirty="0" err="1" smtClean="0"/>
              <a:t>sporozoan</a:t>
            </a:r>
            <a:r>
              <a:rPr lang="en-US" dirty="0" smtClean="0"/>
              <a:t> </a:t>
            </a:r>
            <a:r>
              <a:rPr lang="en-US" i="1" dirty="0" smtClean="0"/>
              <a:t>Plasmodium</a:t>
            </a:r>
            <a:r>
              <a:rPr lang="en-US" dirty="0" smtClean="0"/>
              <a:t> carried by the </a:t>
            </a:r>
            <a:r>
              <a:rPr lang="en-US" i="1" dirty="0" smtClean="0"/>
              <a:t>Anopheles</a:t>
            </a:r>
            <a:r>
              <a:rPr lang="en-US" dirty="0" smtClean="0"/>
              <a:t> mosquito causes malaria</a:t>
            </a:r>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108656"/>
            <a:ext cx="41910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0981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72" y="381000"/>
            <a:ext cx="8372254" cy="6095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855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0" y="3894945"/>
            <a:ext cx="1485899" cy="2963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96"/>
          <a:stretch/>
        </p:blipFill>
        <p:spPr bwMode="auto">
          <a:xfrm>
            <a:off x="4257636" y="3124200"/>
            <a:ext cx="2981364"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Plantlike </a:t>
            </a:r>
            <a:r>
              <a:rPr lang="en-US" dirty="0" err="1" smtClean="0"/>
              <a:t>Protists</a:t>
            </a:r>
            <a:endParaRPr lang="en-US" dirty="0"/>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r>
              <a:rPr lang="en-US" dirty="0" smtClean="0"/>
              <a:t>Carry out photosynthesis</a:t>
            </a:r>
          </a:p>
          <a:p>
            <a:r>
              <a:rPr lang="en-US" dirty="0" smtClean="0"/>
              <a:t>Commonly called “algae”</a:t>
            </a:r>
          </a:p>
          <a:p>
            <a:r>
              <a:rPr lang="en-US" dirty="0" smtClean="0"/>
              <a:t>Contain chlorophyll </a:t>
            </a:r>
            <a:r>
              <a:rPr lang="en-US" i="1" dirty="0" smtClean="0"/>
              <a:t>a, b, c</a:t>
            </a:r>
            <a:r>
              <a:rPr lang="en-US" dirty="0" smtClean="0"/>
              <a:t>, and accessory pigments to absorb a wide variety of the sun’s wavelengths of light</a:t>
            </a:r>
          </a:p>
          <a:p>
            <a:r>
              <a:rPr lang="en-US" dirty="0" smtClean="0"/>
              <a:t>Divided into two groups</a:t>
            </a:r>
          </a:p>
          <a:p>
            <a:pPr marL="914400" lvl="1" indent="-514350">
              <a:buFont typeface="+mj-lt"/>
              <a:buAutoNum type="arabicPeriod"/>
            </a:pPr>
            <a:r>
              <a:rPr lang="en-US" dirty="0" smtClean="0"/>
              <a:t>Unicellular Algae</a:t>
            </a:r>
          </a:p>
          <a:p>
            <a:pPr marL="1314450" lvl="2" indent="-514350"/>
            <a:r>
              <a:rPr lang="en-US" dirty="0" err="1" smtClean="0"/>
              <a:t>Euglenophytes</a:t>
            </a:r>
            <a:endParaRPr lang="en-US" dirty="0" smtClean="0"/>
          </a:p>
          <a:p>
            <a:pPr marL="1314450" lvl="2" indent="-514350"/>
            <a:r>
              <a:rPr lang="en-US" dirty="0" err="1" smtClean="0"/>
              <a:t>Chrysophytes</a:t>
            </a:r>
            <a:endParaRPr lang="en-US" dirty="0" smtClean="0"/>
          </a:p>
          <a:p>
            <a:pPr marL="1314450" lvl="2" indent="-514350"/>
            <a:r>
              <a:rPr lang="en-US" dirty="0" smtClean="0"/>
              <a:t>Diatoms</a:t>
            </a:r>
          </a:p>
          <a:p>
            <a:pPr marL="1314450" lvl="2" indent="-514350"/>
            <a:r>
              <a:rPr lang="en-US" dirty="0" err="1"/>
              <a:t>D</a:t>
            </a:r>
            <a:r>
              <a:rPr lang="en-US" dirty="0" err="1" smtClean="0"/>
              <a:t>inoflagellates</a:t>
            </a:r>
            <a:endParaRPr lang="en-US" dirty="0" smtClean="0"/>
          </a:p>
          <a:p>
            <a:pPr marL="914400" lvl="1" indent="-514350">
              <a:buFont typeface="+mj-lt"/>
              <a:buAutoNum type="arabicPeriod"/>
            </a:pPr>
            <a:r>
              <a:rPr lang="en-US" dirty="0" smtClean="0"/>
              <a:t> Algae</a:t>
            </a:r>
          </a:p>
          <a:p>
            <a:pPr marL="1314450" lvl="2" indent="-514350"/>
            <a:r>
              <a:rPr lang="en-US" dirty="0" smtClean="0"/>
              <a:t>Red Algae</a:t>
            </a:r>
          </a:p>
          <a:p>
            <a:pPr marL="1314450" lvl="2" indent="-514350"/>
            <a:r>
              <a:rPr lang="en-US" dirty="0" smtClean="0"/>
              <a:t>Brown Algae</a:t>
            </a:r>
          </a:p>
          <a:p>
            <a:pPr marL="1314450" lvl="2" indent="-514350"/>
            <a:r>
              <a:rPr lang="en-US" dirty="0" smtClean="0"/>
              <a:t>Green Algae</a:t>
            </a:r>
            <a:endParaRPr lang="en-US" dirty="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470" y="1090614"/>
            <a:ext cx="2674530" cy="1347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descr="http://www.glerl.noaa.gov/seagrant/GLWL/Algae/Chrysophyta/Images/OUDinobry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143000" cy="1563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1"/>
            <a:ext cx="19050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65988" t="50000" b="25000"/>
          <a:stretch/>
        </p:blipFill>
        <p:spPr bwMode="auto">
          <a:xfrm>
            <a:off x="1143000" y="0"/>
            <a:ext cx="1438409"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descr="http://www.wetwebmedia.com/Algae%20and%20Plt%20Pix/Red%20Algae/red_algae%5b1%5d%20nightmar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500" y="3124200"/>
            <a:ext cx="2857500" cy="24955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p:nvPicPr>
        <p:blipFill rotWithShape="1">
          <a:blip r:embed="rId9">
            <a:extLst>
              <a:ext uri="{28A0092B-C50C-407E-A947-70E740481C1C}">
                <a14:useLocalDpi xmlns:a14="http://schemas.microsoft.com/office/drawing/2010/main" val="0"/>
              </a:ext>
            </a:extLst>
          </a:blip>
          <a:srcRect l="14499"/>
          <a:stretch/>
        </p:blipFill>
        <p:spPr bwMode="auto">
          <a:xfrm>
            <a:off x="6286500" y="4678979"/>
            <a:ext cx="2857500" cy="2179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rotWithShape="1">
          <a:blip r:embed="rId10">
            <a:extLst>
              <a:ext uri="{28A0092B-C50C-407E-A947-70E740481C1C}">
                <a14:useLocalDpi xmlns:a14="http://schemas.microsoft.com/office/drawing/2010/main" val="0"/>
              </a:ext>
            </a:extLst>
          </a:blip>
          <a:srcRect l="17642"/>
          <a:stretch/>
        </p:blipFill>
        <p:spPr bwMode="auto">
          <a:xfrm>
            <a:off x="3810000" y="4548187"/>
            <a:ext cx="2633635" cy="230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8564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Unicellular Algae: </a:t>
            </a:r>
            <a:r>
              <a:rPr lang="en-US" dirty="0" err="1" smtClean="0"/>
              <a:t>Euglenophytes</a:t>
            </a:r>
            <a:endParaRPr lang="en-US" dirty="0"/>
          </a:p>
        </p:txBody>
      </p:sp>
      <p:sp>
        <p:nvSpPr>
          <p:cNvPr id="3" name="Content Placeholder 2"/>
          <p:cNvSpPr>
            <a:spLocks noGrp="1"/>
          </p:cNvSpPr>
          <p:nvPr>
            <p:ph idx="1"/>
          </p:nvPr>
        </p:nvSpPr>
        <p:spPr>
          <a:xfrm>
            <a:off x="-18245" y="1676400"/>
            <a:ext cx="5488546" cy="4525963"/>
          </a:xfrm>
        </p:spPr>
        <p:txBody>
          <a:bodyPr>
            <a:normAutofit fontScale="92500" lnSpcReduction="10000"/>
          </a:bodyPr>
          <a:lstStyle/>
          <a:p>
            <a:r>
              <a:rPr lang="en-US" dirty="0" smtClean="0"/>
              <a:t>Phylum </a:t>
            </a:r>
            <a:r>
              <a:rPr lang="en-US" dirty="0" err="1" smtClean="0"/>
              <a:t>Euglenophyta</a:t>
            </a:r>
            <a:endParaRPr lang="en-US" dirty="0" smtClean="0"/>
          </a:p>
          <a:p>
            <a:pPr lvl="1"/>
            <a:r>
              <a:rPr lang="en-US" dirty="0" smtClean="0"/>
              <a:t>Have two flagella but not cell wall</a:t>
            </a:r>
          </a:p>
          <a:p>
            <a:pPr lvl="1"/>
            <a:r>
              <a:rPr lang="en-US" dirty="0" smtClean="0"/>
              <a:t>They are like </a:t>
            </a:r>
            <a:r>
              <a:rPr lang="en-US" dirty="0" err="1" smtClean="0"/>
              <a:t>zooflagellates</a:t>
            </a:r>
            <a:r>
              <a:rPr lang="en-US" dirty="0" smtClean="0"/>
              <a:t> with chloroplasts</a:t>
            </a:r>
          </a:p>
          <a:p>
            <a:pPr lvl="1"/>
            <a:r>
              <a:rPr lang="en-US" i="1" dirty="0" smtClean="0"/>
              <a:t>Euglena</a:t>
            </a:r>
          </a:p>
          <a:p>
            <a:pPr lvl="2"/>
            <a:r>
              <a:rPr lang="en-US" dirty="0" smtClean="0"/>
              <a:t>Has eyespot to find sunlight</a:t>
            </a:r>
          </a:p>
          <a:p>
            <a:pPr lvl="2"/>
            <a:r>
              <a:rPr lang="en-US" dirty="0" smtClean="0"/>
              <a:t>Can be heterotrophic is sunlight is unavailable, absorbing nutrients from decaying organic matter</a:t>
            </a:r>
          </a:p>
          <a:p>
            <a:pPr lvl="2"/>
            <a:r>
              <a:rPr lang="en-US" dirty="0" smtClean="0"/>
              <a:t>Reproduce asexually through binary fission</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301" y="2514600"/>
            <a:ext cx="3700530" cy="2516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037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Unicellular Algae: </a:t>
            </a:r>
            <a:r>
              <a:rPr lang="en-US" dirty="0" err="1" smtClean="0"/>
              <a:t>Chrysophytes</a:t>
            </a:r>
            <a:endParaRPr lang="en-US" dirty="0"/>
          </a:p>
        </p:txBody>
      </p:sp>
      <p:sp>
        <p:nvSpPr>
          <p:cNvPr id="3" name="Content Placeholder 2"/>
          <p:cNvSpPr>
            <a:spLocks noGrp="1"/>
          </p:cNvSpPr>
          <p:nvPr>
            <p:ph idx="1"/>
          </p:nvPr>
        </p:nvSpPr>
        <p:spPr/>
        <p:txBody>
          <a:bodyPr/>
          <a:lstStyle/>
          <a:p>
            <a:r>
              <a:rPr lang="en-US" dirty="0" smtClean="0"/>
              <a:t>Phylum </a:t>
            </a:r>
            <a:r>
              <a:rPr lang="en-US" dirty="0" err="1" smtClean="0"/>
              <a:t>Chrysophyta</a:t>
            </a:r>
            <a:r>
              <a:rPr lang="en-US" dirty="0" smtClean="0"/>
              <a:t> “golden plants”</a:t>
            </a:r>
          </a:p>
          <a:p>
            <a:pPr lvl="1"/>
            <a:r>
              <a:rPr lang="en-US" dirty="0" smtClean="0"/>
              <a:t>Yellow-green algae and golden-brown algae</a:t>
            </a:r>
          </a:p>
          <a:p>
            <a:pPr lvl="2"/>
            <a:r>
              <a:rPr lang="en-US" dirty="0" smtClean="0"/>
              <a:t>Chloroplasts contain bright yellow pigments</a:t>
            </a:r>
          </a:p>
          <a:p>
            <a:pPr lvl="1"/>
            <a:r>
              <a:rPr lang="en-US" dirty="0" smtClean="0"/>
              <a:t>Cell walls contain just pectin, or pectin and cellulose</a:t>
            </a:r>
          </a:p>
          <a:p>
            <a:pPr lvl="1"/>
            <a:r>
              <a:rPr lang="en-US" dirty="0" smtClean="0"/>
              <a:t>Store food in the form of oil</a:t>
            </a:r>
          </a:p>
          <a:p>
            <a:pPr lvl="1"/>
            <a:r>
              <a:rPr lang="en-US" dirty="0" smtClean="0"/>
              <a:t>Reproduce asexually and sexually</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631745"/>
            <a:ext cx="2362200" cy="323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508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Unicellular Algae: Diatoms</a:t>
            </a:r>
            <a:endParaRPr lang="en-US" dirty="0"/>
          </a:p>
        </p:txBody>
      </p:sp>
      <p:sp>
        <p:nvSpPr>
          <p:cNvPr id="3" name="Content Placeholder 2"/>
          <p:cNvSpPr>
            <a:spLocks noGrp="1"/>
          </p:cNvSpPr>
          <p:nvPr>
            <p:ph idx="1"/>
          </p:nvPr>
        </p:nvSpPr>
        <p:spPr>
          <a:xfrm>
            <a:off x="457200" y="1600200"/>
            <a:ext cx="4114800" cy="4525963"/>
          </a:xfrm>
        </p:spPr>
        <p:txBody>
          <a:bodyPr>
            <a:normAutofit fontScale="92500"/>
          </a:bodyPr>
          <a:lstStyle/>
          <a:p>
            <a:r>
              <a:rPr lang="en-US" dirty="0" smtClean="0"/>
              <a:t>Phylum </a:t>
            </a:r>
            <a:r>
              <a:rPr lang="en-US" dirty="0" err="1" smtClean="0"/>
              <a:t>Bacillariophyta</a:t>
            </a:r>
            <a:endParaRPr lang="en-US" dirty="0" smtClean="0"/>
          </a:p>
          <a:p>
            <a:pPr lvl="1"/>
            <a:r>
              <a:rPr lang="en-US" dirty="0" smtClean="0"/>
              <a:t>Among the most abundant and beautiful organisms on Earth</a:t>
            </a:r>
          </a:p>
          <a:p>
            <a:pPr lvl="1"/>
            <a:r>
              <a:rPr lang="en-US" dirty="0" smtClean="0"/>
              <a:t>Produce thin, delicate cell walls rich in silicon, the main component of glass</a:t>
            </a:r>
          </a:p>
          <a:p>
            <a:pPr lvl="2"/>
            <a:r>
              <a:rPr lang="en-US" dirty="0" smtClean="0"/>
              <a:t>Cell walls have fine lines and patterns</a:t>
            </a:r>
            <a:endParaRPr lang="en-US"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1223493"/>
            <a:ext cx="42291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8613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5438775" cy="1143000"/>
          </a:xfrm>
        </p:spPr>
        <p:txBody>
          <a:bodyPr>
            <a:normAutofit fontScale="90000"/>
          </a:bodyPr>
          <a:lstStyle/>
          <a:p>
            <a:r>
              <a:rPr lang="en-US" dirty="0" smtClean="0"/>
              <a:t>Unicellular Algae: </a:t>
            </a:r>
            <a:r>
              <a:rPr lang="en-US" dirty="0" err="1" smtClean="0"/>
              <a:t>Dinoflagellates</a:t>
            </a:r>
            <a:endParaRPr lang="en-US" dirty="0"/>
          </a:p>
        </p:txBody>
      </p:sp>
      <p:sp>
        <p:nvSpPr>
          <p:cNvPr id="3" name="Content Placeholder 2"/>
          <p:cNvSpPr>
            <a:spLocks noGrp="1"/>
          </p:cNvSpPr>
          <p:nvPr>
            <p:ph idx="1"/>
          </p:nvPr>
        </p:nvSpPr>
        <p:spPr>
          <a:xfrm>
            <a:off x="457200" y="1600200"/>
            <a:ext cx="4876800" cy="4525963"/>
          </a:xfrm>
        </p:spPr>
        <p:txBody>
          <a:bodyPr>
            <a:normAutofit fontScale="70000" lnSpcReduction="20000"/>
          </a:bodyPr>
          <a:lstStyle/>
          <a:p>
            <a:r>
              <a:rPr lang="en-US" dirty="0" smtClean="0"/>
              <a:t>Phylum </a:t>
            </a:r>
            <a:r>
              <a:rPr lang="en-US" dirty="0" err="1" smtClean="0"/>
              <a:t>Pyrrophyta</a:t>
            </a:r>
            <a:r>
              <a:rPr lang="en-US" dirty="0" smtClean="0"/>
              <a:t> “fire plants”</a:t>
            </a:r>
          </a:p>
          <a:p>
            <a:pPr lvl="1"/>
            <a:r>
              <a:rPr lang="en-US" dirty="0" smtClean="0"/>
              <a:t>Half are photosynthetic; the other half live as heterotrophs</a:t>
            </a:r>
          </a:p>
          <a:p>
            <a:pPr lvl="1"/>
            <a:r>
              <a:rPr lang="en-US" dirty="0" smtClean="0"/>
              <a:t>Have two flagella that wrap around the organism in grooves between 2 thick plates of cellulose</a:t>
            </a:r>
          </a:p>
          <a:p>
            <a:pPr lvl="1"/>
            <a:r>
              <a:rPr lang="en-US" dirty="0" smtClean="0"/>
              <a:t>Reproduce asexually by binary fission</a:t>
            </a:r>
          </a:p>
          <a:p>
            <a:pPr lvl="1"/>
            <a:r>
              <a:rPr lang="en-US" dirty="0" smtClean="0"/>
              <a:t>Many are luminescent and give off light when agitated causing dark water to shimmer</a:t>
            </a:r>
          </a:p>
          <a:p>
            <a:pPr lvl="1"/>
            <a:r>
              <a:rPr lang="en-US" dirty="0" smtClean="0"/>
              <a:t>Specific blooms of </a:t>
            </a:r>
            <a:r>
              <a:rPr lang="en-US" dirty="0" err="1" smtClean="0"/>
              <a:t>Gonyaulax</a:t>
            </a:r>
            <a:r>
              <a:rPr lang="en-US" dirty="0" smtClean="0"/>
              <a:t> and </a:t>
            </a:r>
            <a:r>
              <a:rPr lang="en-US" dirty="0" err="1" smtClean="0"/>
              <a:t>Karenia</a:t>
            </a:r>
            <a:r>
              <a:rPr lang="en-US" dirty="0" smtClean="0"/>
              <a:t> can cause “red </a:t>
            </a:r>
            <a:r>
              <a:rPr lang="en-US" dirty="0" err="1" smtClean="0"/>
              <a:t>tides”that</a:t>
            </a:r>
            <a:r>
              <a:rPr lang="en-US" dirty="0" smtClean="0"/>
              <a:t> produces dangerous toxins</a:t>
            </a:r>
          </a:p>
          <a:p>
            <a:pPr lvl="2"/>
            <a:r>
              <a:rPr lang="en-US" dirty="0" smtClean="0"/>
              <a:t>After </a:t>
            </a:r>
            <a:r>
              <a:rPr lang="en-US" dirty="0" err="1" smtClean="0"/>
              <a:t>biologicial</a:t>
            </a:r>
            <a:r>
              <a:rPr lang="en-US" dirty="0" smtClean="0"/>
              <a:t> magnification occurs, eating shellfish from water infected with red tide can cause human death</a:t>
            </a:r>
            <a:endParaRPr 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4386261"/>
            <a:ext cx="35814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7" y="914400"/>
            <a:ext cx="370522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040" y="0"/>
            <a:ext cx="401574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02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 Algae</a:t>
            </a:r>
            <a:endParaRPr lang="en-US" dirty="0"/>
          </a:p>
        </p:txBody>
      </p:sp>
      <p:sp>
        <p:nvSpPr>
          <p:cNvPr id="3" name="Content Placeholder 2"/>
          <p:cNvSpPr>
            <a:spLocks noGrp="1"/>
          </p:cNvSpPr>
          <p:nvPr>
            <p:ph idx="1"/>
          </p:nvPr>
        </p:nvSpPr>
        <p:spPr/>
        <p:txBody>
          <a:bodyPr>
            <a:normAutofit lnSpcReduction="10000"/>
          </a:bodyPr>
          <a:lstStyle/>
          <a:p>
            <a:r>
              <a:rPr lang="en-US" dirty="0" smtClean="0"/>
              <a:t>Phylum </a:t>
            </a:r>
            <a:r>
              <a:rPr lang="en-US" dirty="0" err="1" smtClean="0"/>
              <a:t>Rhodophyta</a:t>
            </a:r>
            <a:r>
              <a:rPr lang="en-US" dirty="0" smtClean="0"/>
              <a:t> “red plants”</a:t>
            </a:r>
          </a:p>
          <a:p>
            <a:pPr lvl="1"/>
            <a:r>
              <a:rPr lang="en-US" dirty="0" smtClean="0"/>
              <a:t>Efficient in harvesting light</a:t>
            </a:r>
          </a:p>
          <a:p>
            <a:pPr lvl="2"/>
            <a:r>
              <a:rPr lang="en-US" dirty="0" smtClean="0"/>
              <a:t>Contain chlorophyll </a:t>
            </a:r>
            <a:r>
              <a:rPr lang="en-US" i="1" dirty="0" smtClean="0"/>
              <a:t>a</a:t>
            </a:r>
            <a:r>
              <a:rPr lang="en-US" dirty="0" smtClean="0"/>
              <a:t> and reddish accessory pigments called </a:t>
            </a:r>
            <a:r>
              <a:rPr lang="en-US" dirty="0" err="1" smtClean="0"/>
              <a:t>phycobilins</a:t>
            </a:r>
            <a:r>
              <a:rPr lang="en-US" dirty="0" smtClean="0"/>
              <a:t>, which can absorb blue light</a:t>
            </a:r>
          </a:p>
          <a:p>
            <a:pPr lvl="2"/>
            <a:r>
              <a:rPr lang="en-US" dirty="0" smtClean="0"/>
              <a:t>Able to live at great depths  of up to 260 meters</a:t>
            </a:r>
          </a:p>
          <a:p>
            <a:pPr lvl="1"/>
            <a:r>
              <a:rPr lang="en-US" dirty="0" smtClean="0"/>
              <a:t>Can be found in tropic to the polar waters</a:t>
            </a:r>
          </a:p>
          <a:p>
            <a:pPr lvl="1"/>
            <a:r>
              <a:rPr lang="en-US" dirty="0" smtClean="0"/>
              <a:t>Have complex life cycles</a:t>
            </a:r>
          </a:p>
          <a:p>
            <a:pPr lvl="1"/>
            <a:r>
              <a:rPr lang="en-US" dirty="0" smtClean="0"/>
              <a:t>Don not have flagella</a:t>
            </a:r>
          </a:p>
          <a:p>
            <a:pPr lvl="1"/>
            <a:r>
              <a:rPr lang="en-US" dirty="0" smtClean="0"/>
              <a:t>Play an important role in the 		    formation of coral reefs</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744" y="4191000"/>
            <a:ext cx="305381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8298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1143000"/>
          </a:xfrm>
        </p:spPr>
        <p:txBody>
          <a:bodyPr>
            <a:normAutofit/>
          </a:bodyPr>
          <a:lstStyle/>
          <a:p>
            <a:r>
              <a:rPr lang="en-US" dirty="0" smtClean="0"/>
              <a:t>Brown Algae</a:t>
            </a:r>
            <a:endParaRPr lang="en-US" dirty="0"/>
          </a:p>
        </p:txBody>
      </p:sp>
      <p:sp>
        <p:nvSpPr>
          <p:cNvPr id="3" name="Content Placeholder 2"/>
          <p:cNvSpPr>
            <a:spLocks noGrp="1"/>
          </p:cNvSpPr>
          <p:nvPr>
            <p:ph idx="1"/>
          </p:nvPr>
        </p:nvSpPr>
        <p:spPr>
          <a:xfrm>
            <a:off x="457200" y="1600200"/>
            <a:ext cx="5715000" cy="4525963"/>
          </a:xfrm>
        </p:spPr>
        <p:txBody>
          <a:bodyPr>
            <a:normAutofit fontScale="92500" lnSpcReduction="20000"/>
          </a:bodyPr>
          <a:lstStyle/>
          <a:p>
            <a:r>
              <a:rPr lang="en-US" dirty="0" smtClean="0"/>
              <a:t>Phylum </a:t>
            </a:r>
            <a:r>
              <a:rPr lang="en-US" dirty="0" err="1" smtClean="0"/>
              <a:t>Phaeophyta</a:t>
            </a:r>
            <a:r>
              <a:rPr lang="en-US" dirty="0" smtClean="0"/>
              <a:t> “dusky plants”</a:t>
            </a:r>
          </a:p>
          <a:p>
            <a:pPr lvl="1"/>
            <a:r>
              <a:rPr lang="en-US" dirty="0" smtClean="0"/>
              <a:t>Contain chlorophyll </a:t>
            </a:r>
            <a:r>
              <a:rPr lang="en-US" i="1" dirty="0" smtClean="0"/>
              <a:t>a</a:t>
            </a:r>
            <a:r>
              <a:rPr lang="en-US" dirty="0" smtClean="0"/>
              <a:t> and </a:t>
            </a:r>
            <a:r>
              <a:rPr lang="en-US" i="1" dirty="0" smtClean="0"/>
              <a:t>c</a:t>
            </a:r>
            <a:r>
              <a:rPr lang="en-US" dirty="0" smtClean="0"/>
              <a:t> as well as brown accessory pigment </a:t>
            </a:r>
            <a:r>
              <a:rPr lang="en-US" dirty="0" err="1" smtClean="0"/>
              <a:t>fucoxanthin</a:t>
            </a:r>
            <a:endParaRPr lang="en-US" dirty="0" smtClean="0"/>
          </a:p>
          <a:p>
            <a:pPr lvl="1"/>
            <a:r>
              <a:rPr lang="en-US" dirty="0" smtClean="0"/>
              <a:t>Most are marine</a:t>
            </a:r>
          </a:p>
          <a:p>
            <a:pPr lvl="1"/>
            <a:r>
              <a:rPr lang="en-US" dirty="0" smtClean="0"/>
              <a:t>Found in cool, shallow coastal waters of temperate or arctic areas</a:t>
            </a:r>
          </a:p>
          <a:p>
            <a:pPr lvl="1"/>
            <a:r>
              <a:rPr lang="en-US" dirty="0" smtClean="0"/>
              <a:t>Largest known is giant kelp that can grow up to 60 meters in length</a:t>
            </a:r>
          </a:p>
          <a:p>
            <a:pPr lvl="1"/>
            <a:r>
              <a:rPr lang="en-US" i="1" dirty="0" err="1" smtClean="0"/>
              <a:t>Sargassum</a:t>
            </a:r>
            <a:r>
              <a:rPr lang="en-US" dirty="0" smtClean="0"/>
              <a:t> form the Sargasso Sea in the Atlantic</a:t>
            </a:r>
          </a:p>
          <a:p>
            <a:pPr lvl="1"/>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1828800"/>
            <a:ext cx="2880037" cy="2963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9" y="4143643"/>
            <a:ext cx="2880037"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269"/>
            <a:ext cx="2857500"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628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Green Algae</a:t>
            </a:r>
            <a:endParaRPr lang="en-US" dirty="0"/>
          </a:p>
        </p:txBody>
      </p:sp>
      <p:sp>
        <p:nvSpPr>
          <p:cNvPr id="3" name="Content Placeholder 2"/>
          <p:cNvSpPr>
            <a:spLocks noGrp="1"/>
          </p:cNvSpPr>
          <p:nvPr>
            <p:ph idx="1"/>
          </p:nvPr>
        </p:nvSpPr>
        <p:spPr/>
        <p:txBody>
          <a:bodyPr>
            <a:normAutofit fontScale="92500"/>
          </a:bodyPr>
          <a:lstStyle/>
          <a:p>
            <a:r>
              <a:rPr lang="en-US" dirty="0" smtClean="0"/>
              <a:t>Phylum </a:t>
            </a:r>
            <a:r>
              <a:rPr lang="en-US" dirty="0" err="1" smtClean="0"/>
              <a:t>Chlorophyta</a:t>
            </a:r>
            <a:r>
              <a:rPr lang="en-US" dirty="0" smtClean="0"/>
              <a:t> “green plants”</a:t>
            </a:r>
          </a:p>
          <a:p>
            <a:pPr lvl="1"/>
            <a:r>
              <a:rPr lang="en-US" dirty="0" smtClean="0"/>
              <a:t>Share many characteristics w/ plants, including their photosynthetic pigments and cell wall composition</a:t>
            </a:r>
          </a:p>
          <a:p>
            <a:pPr lvl="2"/>
            <a:r>
              <a:rPr lang="en-US" dirty="0" smtClean="0"/>
              <a:t>Have cellulose in the cell walls</a:t>
            </a:r>
          </a:p>
          <a:p>
            <a:pPr lvl="2"/>
            <a:r>
              <a:rPr lang="en-US" dirty="0" smtClean="0"/>
              <a:t>Contain chlorophyll </a:t>
            </a:r>
            <a:r>
              <a:rPr lang="en-US" i="1" dirty="0" smtClean="0"/>
              <a:t>a</a:t>
            </a:r>
            <a:r>
              <a:rPr lang="en-US" dirty="0" smtClean="0"/>
              <a:t> and </a:t>
            </a:r>
            <a:r>
              <a:rPr lang="en-US" i="1" dirty="0" smtClean="0"/>
              <a:t>b</a:t>
            </a:r>
          </a:p>
          <a:p>
            <a:pPr lvl="2"/>
            <a:r>
              <a:rPr lang="en-US" dirty="0" smtClean="0"/>
              <a:t>Store food in the form of starch</a:t>
            </a:r>
          </a:p>
          <a:p>
            <a:pPr lvl="1"/>
            <a:r>
              <a:rPr lang="en-US" dirty="0" smtClean="0"/>
              <a:t>It is thought that mosses evolved from green algae, and they both shared a common </a:t>
            </a:r>
            <a:r>
              <a:rPr lang="en-US" dirty="0" err="1" smtClean="0"/>
              <a:t>algalike</a:t>
            </a:r>
            <a:r>
              <a:rPr lang="en-US" dirty="0" smtClean="0"/>
              <a:t> ancestor</a:t>
            </a:r>
          </a:p>
          <a:p>
            <a:pPr lvl="1"/>
            <a:r>
              <a:rPr lang="en-US" dirty="0" smtClean="0"/>
              <a:t>Found in fresh and salt water, and moist land areas</a:t>
            </a:r>
          </a:p>
          <a:p>
            <a:pPr lvl="1"/>
            <a:endParaRPr lang="en-US" dirty="0"/>
          </a:p>
        </p:txBody>
      </p:sp>
    </p:spTree>
    <p:extLst>
      <p:ext uri="{BB962C8B-B14F-4D97-AF65-F5344CB8AC3E}">
        <p14:creationId xmlns:p14="http://schemas.microsoft.com/office/powerpoint/2010/main" val="1059506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peptidoglycan?</a:t>
            </a:r>
            <a:endParaRPr lang="en-US" dirty="0"/>
          </a:p>
        </p:txBody>
      </p:sp>
      <p:sp>
        <p:nvSpPr>
          <p:cNvPr id="3" name="Content Placeholder 2"/>
          <p:cNvSpPr>
            <a:spLocks noGrp="1"/>
          </p:cNvSpPr>
          <p:nvPr>
            <p:ph idx="1"/>
          </p:nvPr>
        </p:nvSpPr>
        <p:spPr/>
        <p:txBody>
          <a:bodyPr/>
          <a:lstStyle/>
          <a:p>
            <a:r>
              <a:rPr lang="en-US" dirty="0" smtClean="0"/>
              <a:t>It is </a:t>
            </a:r>
            <a:r>
              <a:rPr lang="en-US" dirty="0"/>
              <a:t>a polymer consisting of sugars and </a:t>
            </a:r>
            <a:r>
              <a:rPr lang="en-US" dirty="0" smtClean="0"/>
              <a:t>amino acids </a:t>
            </a:r>
            <a:r>
              <a:rPr lang="en-US" dirty="0"/>
              <a:t>that forms a mesh-like layer outside the plasma membrane of bacteria (but not </a:t>
            </a:r>
            <a:r>
              <a:rPr lang="en-US" dirty="0" err="1"/>
              <a:t>Archaea</a:t>
            </a:r>
            <a:r>
              <a:rPr lang="en-US" dirty="0"/>
              <a:t>), forming the cell wall</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581400"/>
            <a:ext cx="34480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649" y="3581400"/>
            <a:ext cx="4338613"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698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73822"/>
            <a:ext cx="8229600" cy="1143000"/>
          </a:xfrm>
        </p:spPr>
        <p:txBody>
          <a:bodyPr/>
          <a:lstStyle/>
          <a:p>
            <a:r>
              <a:rPr lang="en-US" dirty="0" smtClean="0"/>
              <a:t>Green Algae</a:t>
            </a:r>
            <a:endParaRPr lang="en-US" dirty="0"/>
          </a:p>
        </p:txBody>
      </p:sp>
      <p:sp>
        <p:nvSpPr>
          <p:cNvPr id="3" name="Content Placeholder 2"/>
          <p:cNvSpPr>
            <a:spLocks noGrp="1"/>
          </p:cNvSpPr>
          <p:nvPr>
            <p:ph idx="1"/>
          </p:nvPr>
        </p:nvSpPr>
        <p:spPr>
          <a:xfrm>
            <a:off x="-25758" y="838200"/>
            <a:ext cx="6629400" cy="6019800"/>
          </a:xfrm>
        </p:spPr>
        <p:txBody>
          <a:bodyPr>
            <a:normAutofit fontScale="85000" lnSpcReduction="10000"/>
          </a:bodyPr>
          <a:lstStyle/>
          <a:p>
            <a:r>
              <a:rPr lang="en-US" dirty="0" smtClean="0"/>
              <a:t>Unicellular Green Algae</a:t>
            </a:r>
          </a:p>
          <a:p>
            <a:pPr lvl="1"/>
            <a:r>
              <a:rPr lang="en-US" i="1" dirty="0" err="1" smtClean="0"/>
              <a:t>Chlamydomonas</a:t>
            </a:r>
            <a:r>
              <a:rPr lang="en-US" dirty="0" smtClean="0"/>
              <a:t> grows in ponds, ditches, and wet soil.  Have 2 flagella, a single chloroplast, and 2 small contractile vacuoles</a:t>
            </a:r>
          </a:p>
          <a:p>
            <a:r>
              <a:rPr lang="en-US" dirty="0" smtClean="0"/>
              <a:t>Colonial Green Algae</a:t>
            </a:r>
          </a:p>
          <a:p>
            <a:pPr lvl="1"/>
            <a:r>
              <a:rPr lang="en-US" i="1" dirty="0" smtClean="0"/>
              <a:t>Spirogyra</a:t>
            </a:r>
            <a:r>
              <a:rPr lang="en-US" dirty="0" smtClean="0"/>
              <a:t> form long</a:t>
            </a:r>
            <a:r>
              <a:rPr lang="en-US" dirty="0"/>
              <a:t> </a:t>
            </a:r>
            <a:r>
              <a:rPr lang="en-US" dirty="0" smtClean="0"/>
              <a:t>and stacked colonies called filaments</a:t>
            </a:r>
          </a:p>
          <a:p>
            <a:pPr lvl="1"/>
            <a:r>
              <a:rPr lang="en-US" i="1" dirty="0" err="1" smtClean="0"/>
              <a:t>Volvox</a:t>
            </a:r>
            <a:r>
              <a:rPr lang="en-US" dirty="0" smtClean="0"/>
              <a:t> colonies form hollow spheres and the colony moves together by pushing or pulling their flagella, and few specialized cells are responsible for reproduction</a:t>
            </a:r>
          </a:p>
          <a:p>
            <a:r>
              <a:rPr lang="en-US" dirty="0" smtClean="0"/>
              <a:t>Multicellular Green Algae</a:t>
            </a:r>
          </a:p>
          <a:p>
            <a:pPr lvl="1"/>
            <a:r>
              <a:rPr lang="en-US" i="1" dirty="0" err="1" smtClean="0"/>
              <a:t>Ulva</a:t>
            </a:r>
            <a:r>
              <a:rPr lang="en-US" dirty="0" smtClean="0"/>
              <a:t> “sea lettuce” has specialized cell types such as the cells at it base that forms a holdfast to attach </a:t>
            </a:r>
            <a:r>
              <a:rPr lang="en-US" i="1" dirty="0" err="1" smtClean="0"/>
              <a:t>Ulva</a:t>
            </a:r>
            <a:r>
              <a:rPr lang="en-US" dirty="0" smtClean="0"/>
              <a:t> to the rocks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4113" y="0"/>
            <a:ext cx="2287059" cy="1736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499"/>
          <a:stretch/>
        </p:blipFill>
        <p:spPr bwMode="auto">
          <a:xfrm>
            <a:off x="6691648" y="1736115"/>
            <a:ext cx="2492062" cy="1900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7642"/>
          <a:stretch/>
        </p:blipFill>
        <p:spPr bwMode="auto">
          <a:xfrm>
            <a:off x="6619740" y="3100387"/>
            <a:ext cx="2633635" cy="230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96"/>
          <a:stretch/>
        </p:blipFill>
        <p:spPr bwMode="auto">
          <a:xfrm>
            <a:off x="6272011" y="4546645"/>
            <a:ext cx="2981364"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581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Funguslike</a:t>
            </a:r>
            <a:r>
              <a:rPr lang="en-US" dirty="0" smtClean="0"/>
              <a:t> </a:t>
            </a:r>
            <a:r>
              <a:rPr lang="en-US" dirty="0" err="1" smtClean="0"/>
              <a:t>Protists</a:t>
            </a:r>
            <a:endParaRPr lang="en-US" dirty="0"/>
          </a:p>
        </p:txBody>
      </p:sp>
      <p:sp>
        <p:nvSpPr>
          <p:cNvPr id="3" name="Content Placeholder 2"/>
          <p:cNvSpPr>
            <a:spLocks noGrp="1"/>
          </p:cNvSpPr>
          <p:nvPr>
            <p:ph idx="1"/>
          </p:nvPr>
        </p:nvSpPr>
        <p:spPr/>
        <p:txBody>
          <a:bodyPr>
            <a:normAutofit lnSpcReduction="10000"/>
          </a:bodyPr>
          <a:lstStyle/>
          <a:p>
            <a:r>
              <a:rPr lang="en-US" dirty="0" smtClean="0"/>
              <a:t>Heterotrophs that absorb nutrients from dead or decaying organic matter</a:t>
            </a:r>
          </a:p>
          <a:p>
            <a:pPr lvl="1"/>
            <a:r>
              <a:rPr lang="en-US" dirty="0" smtClean="0"/>
              <a:t>Unlike true fungi, </a:t>
            </a:r>
            <a:r>
              <a:rPr lang="en-US" dirty="0" err="1" smtClean="0"/>
              <a:t>funguslike</a:t>
            </a:r>
            <a:r>
              <a:rPr lang="en-US" dirty="0" smtClean="0"/>
              <a:t> </a:t>
            </a:r>
            <a:r>
              <a:rPr lang="en-US" dirty="0" err="1" smtClean="0"/>
              <a:t>protists</a:t>
            </a:r>
            <a:r>
              <a:rPr lang="en-US" dirty="0" smtClean="0"/>
              <a:t> </a:t>
            </a:r>
          </a:p>
          <a:p>
            <a:pPr lvl="2"/>
            <a:r>
              <a:rPr lang="en-US" dirty="0"/>
              <a:t>H</a:t>
            </a:r>
            <a:r>
              <a:rPr lang="en-US" dirty="0" smtClean="0"/>
              <a:t>ave centrioles</a:t>
            </a:r>
          </a:p>
          <a:p>
            <a:pPr lvl="2"/>
            <a:r>
              <a:rPr lang="en-US" dirty="0" smtClean="0"/>
              <a:t>Lack the chitin cell walls</a:t>
            </a:r>
          </a:p>
          <a:p>
            <a:r>
              <a:rPr lang="en-US" dirty="0" smtClean="0"/>
              <a:t>3 types:</a:t>
            </a:r>
          </a:p>
          <a:p>
            <a:pPr marL="971550" lvl="1" indent="-514350">
              <a:buFont typeface="+mj-lt"/>
              <a:buAutoNum type="arabicPeriod"/>
            </a:pPr>
            <a:r>
              <a:rPr lang="en-US" dirty="0" smtClean="0"/>
              <a:t>cellular slime molds</a:t>
            </a:r>
          </a:p>
          <a:p>
            <a:pPr marL="971550" lvl="1" indent="-514350">
              <a:buFont typeface="+mj-lt"/>
              <a:buAutoNum type="arabicPeriod"/>
            </a:pPr>
            <a:r>
              <a:rPr lang="en-US" dirty="0" err="1" smtClean="0"/>
              <a:t>acellular</a:t>
            </a:r>
            <a:r>
              <a:rPr lang="en-US" dirty="0" smtClean="0"/>
              <a:t> slime molds</a:t>
            </a:r>
          </a:p>
          <a:p>
            <a:pPr marL="971550" lvl="1" indent="-514350">
              <a:buFont typeface="+mj-lt"/>
              <a:buAutoNum type="arabicPeriod"/>
            </a:pPr>
            <a:r>
              <a:rPr lang="en-US" dirty="0" smtClean="0"/>
              <a:t>water molds</a:t>
            </a:r>
            <a:endParaRPr lang="en-US" dirty="0"/>
          </a:p>
        </p:txBody>
      </p:sp>
    </p:spTree>
    <p:extLst>
      <p:ext uri="{BB962C8B-B14F-4D97-AF65-F5344CB8AC3E}">
        <p14:creationId xmlns:p14="http://schemas.microsoft.com/office/powerpoint/2010/main" val="26444276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Funguslike</a:t>
            </a:r>
            <a:r>
              <a:rPr lang="en-US" dirty="0" smtClean="0"/>
              <a:t> </a:t>
            </a:r>
            <a:r>
              <a:rPr lang="en-US" dirty="0" err="1" smtClean="0"/>
              <a:t>Protists</a:t>
            </a:r>
            <a:r>
              <a:rPr lang="en-US" dirty="0" smtClean="0"/>
              <a:t>: Slime Molds</a:t>
            </a:r>
            <a:endParaRPr lang="en-US" dirty="0"/>
          </a:p>
        </p:txBody>
      </p:sp>
      <p:sp>
        <p:nvSpPr>
          <p:cNvPr id="3" name="Content Placeholder 2"/>
          <p:cNvSpPr>
            <a:spLocks noGrp="1"/>
          </p:cNvSpPr>
          <p:nvPr>
            <p:ph idx="1"/>
          </p:nvPr>
        </p:nvSpPr>
        <p:spPr>
          <a:xfrm>
            <a:off x="457200" y="1600200"/>
            <a:ext cx="8229600" cy="5029200"/>
          </a:xfrm>
        </p:spPr>
        <p:txBody>
          <a:bodyPr>
            <a:normAutofit lnSpcReduction="10000"/>
          </a:bodyPr>
          <a:lstStyle/>
          <a:p>
            <a:r>
              <a:rPr lang="en-US" dirty="0" smtClean="0"/>
              <a:t>Slime molds are </a:t>
            </a:r>
            <a:r>
              <a:rPr lang="en-US" dirty="0" err="1" smtClean="0"/>
              <a:t>funguslike</a:t>
            </a:r>
            <a:r>
              <a:rPr lang="en-US" dirty="0" smtClean="0"/>
              <a:t> </a:t>
            </a:r>
            <a:r>
              <a:rPr lang="en-US" dirty="0" err="1" smtClean="0"/>
              <a:t>protists</a:t>
            </a:r>
            <a:r>
              <a:rPr lang="en-US" dirty="0" smtClean="0"/>
              <a:t> that play key roles in recycling material. 2 types</a:t>
            </a:r>
          </a:p>
          <a:p>
            <a:pPr marL="971550" lvl="1" indent="-514350">
              <a:buFont typeface="+mj-lt"/>
              <a:buAutoNum type="arabicPeriod"/>
            </a:pPr>
            <a:r>
              <a:rPr lang="en-US" dirty="0" smtClean="0"/>
              <a:t>In </a:t>
            </a:r>
            <a:r>
              <a:rPr lang="en-US" b="1" dirty="0" smtClean="0"/>
              <a:t>cellular slime molds </a:t>
            </a:r>
            <a:r>
              <a:rPr lang="en-US" dirty="0" smtClean="0"/>
              <a:t>individual cells remain separated by cell membranes during entire life</a:t>
            </a:r>
          </a:p>
          <a:p>
            <a:pPr marL="1371600" lvl="2" indent="-514350"/>
            <a:r>
              <a:rPr lang="en-US" dirty="0" smtClean="0"/>
              <a:t>Phylum </a:t>
            </a:r>
            <a:r>
              <a:rPr lang="en-US" dirty="0" err="1" smtClean="0"/>
              <a:t>Acrasiomycota</a:t>
            </a:r>
            <a:endParaRPr lang="en-US" dirty="0" smtClean="0"/>
          </a:p>
          <a:p>
            <a:pPr marL="1371600" lvl="2" indent="-514350"/>
            <a:r>
              <a:rPr lang="en-US" dirty="0" smtClean="0"/>
              <a:t>Reproduce rapidly in nutrient-rich soils</a:t>
            </a:r>
          </a:p>
          <a:p>
            <a:pPr marL="1371600" lvl="2" indent="-514350"/>
            <a:r>
              <a:rPr lang="en-US" dirty="0" smtClean="0"/>
              <a:t>Produce spores when they run out of food</a:t>
            </a:r>
          </a:p>
          <a:p>
            <a:pPr lvl="2"/>
            <a:r>
              <a:rPr lang="en-US" dirty="0" smtClean="0"/>
              <a:t>Can </a:t>
            </a:r>
            <a:r>
              <a:rPr lang="en-US" dirty="0"/>
              <a:t>live as unicellular amoebae, but can aggregate to form a multicellular </a:t>
            </a:r>
            <a:r>
              <a:rPr lang="en-US" b="1" dirty="0" err="1"/>
              <a:t>pseudoplasmodium</a:t>
            </a:r>
            <a:r>
              <a:rPr lang="en-US" dirty="0"/>
              <a:t>, or "</a:t>
            </a:r>
            <a:r>
              <a:rPr lang="en-US" b="1" dirty="0"/>
              <a:t>slug</a:t>
            </a:r>
            <a:r>
              <a:rPr lang="en-US" dirty="0"/>
              <a:t>", in the haploid stage. The "</a:t>
            </a:r>
            <a:r>
              <a:rPr lang="en-US" b="1" dirty="0"/>
              <a:t>slug</a:t>
            </a:r>
            <a:r>
              <a:rPr lang="en-US" dirty="0"/>
              <a:t>" migrates to a new location, then forms a stalked fruiting body that releases spores which develop into new amoebae. </a:t>
            </a:r>
          </a:p>
        </p:txBody>
      </p:sp>
    </p:spTree>
    <p:extLst>
      <p:ext uri="{BB962C8B-B14F-4D97-AF65-F5344CB8AC3E}">
        <p14:creationId xmlns:p14="http://schemas.microsoft.com/office/powerpoint/2010/main" val="22617792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14" y="457199"/>
            <a:ext cx="9061686" cy="634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1535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Funguslike</a:t>
            </a:r>
            <a:r>
              <a:rPr lang="en-US" dirty="0"/>
              <a:t> </a:t>
            </a:r>
            <a:r>
              <a:rPr lang="en-US" dirty="0" err="1"/>
              <a:t>Protists</a:t>
            </a:r>
            <a:r>
              <a:rPr lang="en-US" dirty="0"/>
              <a:t>: </a:t>
            </a:r>
            <a:r>
              <a:rPr lang="en-US" dirty="0" smtClean="0"/>
              <a:t>Slime Molds</a:t>
            </a:r>
            <a:endParaRPr lang="en-US" dirty="0"/>
          </a:p>
        </p:txBody>
      </p:sp>
      <p:sp>
        <p:nvSpPr>
          <p:cNvPr id="3" name="Content Placeholder 2"/>
          <p:cNvSpPr>
            <a:spLocks noGrp="1"/>
          </p:cNvSpPr>
          <p:nvPr>
            <p:ph idx="1"/>
          </p:nvPr>
        </p:nvSpPr>
        <p:spPr/>
        <p:txBody>
          <a:bodyPr/>
          <a:lstStyle/>
          <a:p>
            <a:pPr marL="457200" lvl="1" indent="0">
              <a:buNone/>
            </a:pPr>
            <a:r>
              <a:rPr lang="en-US" dirty="0" smtClean="0"/>
              <a:t>2. In </a:t>
            </a:r>
            <a:r>
              <a:rPr lang="en-US" b="1" dirty="0" err="1"/>
              <a:t>acellular</a:t>
            </a:r>
            <a:r>
              <a:rPr lang="en-US" b="1" dirty="0"/>
              <a:t> slime molds</a:t>
            </a:r>
            <a:r>
              <a:rPr lang="en-US" dirty="0"/>
              <a:t>, cells fuse to form large cells with many nuclei during a stage in life cycle</a:t>
            </a:r>
          </a:p>
          <a:p>
            <a:pPr marL="1371600" lvl="2" indent="-514350"/>
            <a:r>
              <a:rPr lang="en-US" dirty="0"/>
              <a:t>Phylum </a:t>
            </a:r>
            <a:r>
              <a:rPr lang="en-US" dirty="0" err="1"/>
              <a:t>Myxomycota</a:t>
            </a:r>
            <a:endParaRPr lang="en-US" dirty="0"/>
          </a:p>
          <a:p>
            <a:pPr marL="1371600" lvl="2" indent="-514350"/>
            <a:r>
              <a:rPr lang="en-US" dirty="0"/>
              <a:t>Like cellular slime molds, excepts when other cells get together, they fuse to produce structures with many nuclei called a plasmodium.  Sporangia  spring up from the plasmodium, and scatter haploid spores which turn into amoeba-like or flagella-like cells.  The cells fuse sexually, and produce diploid zygotes that repeat the cycle.</a:t>
            </a:r>
          </a:p>
          <a:p>
            <a:endParaRPr lang="en-US" dirty="0"/>
          </a:p>
        </p:txBody>
      </p:sp>
    </p:spTree>
    <p:extLst>
      <p:ext uri="{BB962C8B-B14F-4D97-AF65-F5344CB8AC3E}">
        <p14:creationId xmlns:p14="http://schemas.microsoft.com/office/powerpoint/2010/main" val="109675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571500"/>
            <a:ext cx="7504113"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19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Funguslike</a:t>
            </a:r>
            <a:r>
              <a:rPr lang="en-US" dirty="0"/>
              <a:t> </a:t>
            </a:r>
            <a:r>
              <a:rPr lang="en-US" dirty="0" err="1"/>
              <a:t>Protists</a:t>
            </a:r>
            <a:r>
              <a:rPr lang="en-US" dirty="0" smtClean="0"/>
              <a:t>: Water Molds</a:t>
            </a:r>
            <a:endParaRPr lang="en-US" dirty="0"/>
          </a:p>
        </p:txBody>
      </p:sp>
      <p:sp>
        <p:nvSpPr>
          <p:cNvPr id="3" name="Content Placeholder 2"/>
          <p:cNvSpPr>
            <a:spLocks noGrp="1"/>
          </p:cNvSpPr>
          <p:nvPr>
            <p:ph idx="1"/>
          </p:nvPr>
        </p:nvSpPr>
        <p:spPr/>
        <p:txBody>
          <a:bodyPr/>
          <a:lstStyle/>
          <a:p>
            <a:r>
              <a:rPr lang="en-US" dirty="0" smtClean="0"/>
              <a:t>Phylum </a:t>
            </a:r>
            <a:r>
              <a:rPr lang="en-US" dirty="0" err="1" smtClean="0"/>
              <a:t>Oomycota</a:t>
            </a:r>
            <a:endParaRPr lang="en-US" dirty="0" smtClean="0"/>
          </a:p>
          <a:p>
            <a:pPr lvl="1"/>
            <a:r>
              <a:rPr lang="en-US" dirty="0" smtClean="0"/>
              <a:t>Thrive on dead or decaying organic matter in water</a:t>
            </a:r>
          </a:p>
          <a:p>
            <a:pPr lvl="1"/>
            <a:r>
              <a:rPr lang="en-US" dirty="0" smtClean="0"/>
              <a:t>Some are plant parasites on land</a:t>
            </a:r>
          </a:p>
          <a:p>
            <a:pPr lvl="1"/>
            <a:r>
              <a:rPr lang="en-US" dirty="0" smtClean="0"/>
              <a:t>Produce thin filaments called hyphae that do not have walls between their cells (multinucleate)</a:t>
            </a:r>
          </a:p>
          <a:p>
            <a:pPr lvl="1"/>
            <a:r>
              <a:rPr lang="en-US" dirty="0" smtClean="0"/>
              <a:t>Unlike fungi, have cell walls made of cellulose</a:t>
            </a:r>
          </a:p>
          <a:p>
            <a:pPr lvl="1"/>
            <a:r>
              <a:rPr lang="en-US" dirty="0" smtClean="0"/>
              <a:t>Unlike fungi, produce motile spores</a:t>
            </a:r>
          </a:p>
          <a:p>
            <a:pPr lvl="1"/>
            <a:r>
              <a:rPr lang="en-US" dirty="0" smtClean="0"/>
              <a:t>Reproduce asexually and sexually</a:t>
            </a:r>
            <a:endParaRPr lang="en-US" dirty="0"/>
          </a:p>
        </p:txBody>
      </p:sp>
    </p:spTree>
    <p:extLst>
      <p:ext uri="{BB962C8B-B14F-4D97-AF65-F5344CB8AC3E}">
        <p14:creationId xmlns:p14="http://schemas.microsoft.com/office/powerpoint/2010/main" val="20709825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18413"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5157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10. Compare </a:t>
            </a:r>
            <a:r>
              <a:rPr lang="en-US" dirty="0"/>
              <a:t>and contrast </a:t>
            </a:r>
            <a:r>
              <a:rPr lang="en-US" i="1" dirty="0"/>
              <a:t>fungi</a:t>
            </a:r>
            <a:r>
              <a:rPr lang="en-US" dirty="0"/>
              <a:t> with other eukaryotic organisms</a:t>
            </a:r>
          </a:p>
          <a:p>
            <a:pPr marL="0" indent="0">
              <a:buNone/>
            </a:pPr>
            <a:endParaRPr lang="en-US" dirty="0"/>
          </a:p>
        </p:txBody>
      </p:sp>
    </p:spTree>
    <p:extLst>
      <p:ext uri="{BB962C8B-B14F-4D97-AF65-F5344CB8AC3E}">
        <p14:creationId xmlns:p14="http://schemas.microsoft.com/office/powerpoint/2010/main" val="35403706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Fungi?</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Eukaryotic </a:t>
            </a:r>
            <a:r>
              <a:rPr lang="en-US" u="sng" dirty="0" smtClean="0"/>
              <a:t>heterotrophs</a:t>
            </a:r>
            <a:r>
              <a:rPr lang="en-US" dirty="0" smtClean="0"/>
              <a:t> (must rely on other organisms for energy) that have cell walls made up of chitin, which is also found in exoskeletons of lobsters and insects</a:t>
            </a:r>
          </a:p>
          <a:p>
            <a:pPr lvl="1"/>
            <a:r>
              <a:rPr lang="en-US" dirty="0" smtClean="0"/>
              <a:t>DO NOT PHOTOSYNTHESIZE</a:t>
            </a:r>
          </a:p>
          <a:p>
            <a:r>
              <a:rPr lang="en-US" dirty="0" smtClean="0"/>
              <a:t>Digest dead decaying matter outside of their bodies and nutrients diffuse into fungus</a:t>
            </a:r>
          </a:p>
          <a:p>
            <a:r>
              <a:rPr lang="en-US" dirty="0" smtClean="0"/>
              <a:t>Some are parasitic, absorbing nutrients from bodies of hosts</a:t>
            </a:r>
          </a:p>
          <a:p>
            <a:r>
              <a:rPr lang="en-US" dirty="0" smtClean="0"/>
              <a:t>Some are carnivorous that eats roundworms on trees</a:t>
            </a:r>
          </a:p>
          <a:p>
            <a:r>
              <a:rPr lang="en-US" dirty="0" smtClean="0"/>
              <a:t>Some live in symbiosis with other organisms</a:t>
            </a:r>
          </a:p>
          <a:p>
            <a:pPr lvl="1"/>
            <a:r>
              <a:rPr lang="en-US" dirty="0" smtClean="0"/>
              <a:t>Lichen are composed of a fungus and a photosynthetic organism</a:t>
            </a:r>
          </a:p>
          <a:p>
            <a:pPr lvl="1"/>
            <a:r>
              <a:rPr lang="en-US" dirty="0" err="1" smtClean="0"/>
              <a:t>Mycorrhizae</a:t>
            </a:r>
            <a:r>
              <a:rPr lang="en-US" dirty="0" smtClean="0"/>
              <a:t> on plant roots</a:t>
            </a:r>
          </a:p>
          <a:p>
            <a:r>
              <a:rPr lang="en-US" dirty="0" smtClean="0"/>
              <a:t>All fungi except for yeasts are multicellular </a:t>
            </a:r>
          </a:p>
          <a:p>
            <a:r>
              <a:rPr lang="en-US" dirty="0" smtClean="0"/>
              <a:t>Multicellular fungi is made of hyphae</a:t>
            </a:r>
          </a:p>
          <a:p>
            <a:r>
              <a:rPr lang="en-US" dirty="0" smtClean="0"/>
              <a:t>Reproduce sexually and sexually</a:t>
            </a:r>
            <a:endParaRPr lang="en-US" dirty="0"/>
          </a:p>
        </p:txBody>
      </p:sp>
    </p:spTree>
    <p:extLst>
      <p:ext uri="{BB962C8B-B14F-4D97-AF65-F5344CB8AC3E}">
        <p14:creationId xmlns:p14="http://schemas.microsoft.com/office/powerpoint/2010/main" val="3261767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cellulose?</a:t>
            </a:r>
            <a:endParaRPr lang="en-US" dirty="0"/>
          </a:p>
        </p:txBody>
      </p:sp>
      <p:sp>
        <p:nvSpPr>
          <p:cNvPr id="3" name="Content Placeholder 2"/>
          <p:cNvSpPr>
            <a:spLocks noGrp="1"/>
          </p:cNvSpPr>
          <p:nvPr>
            <p:ph idx="1"/>
          </p:nvPr>
        </p:nvSpPr>
        <p:spPr>
          <a:xfrm>
            <a:off x="381000" y="1295400"/>
            <a:ext cx="8229600" cy="4525963"/>
          </a:xfrm>
        </p:spPr>
        <p:txBody>
          <a:bodyPr/>
          <a:lstStyle/>
          <a:p>
            <a:r>
              <a:rPr lang="en-US" dirty="0"/>
              <a:t>Cellulose </a:t>
            </a:r>
            <a:r>
              <a:rPr lang="en-US" dirty="0" smtClean="0"/>
              <a:t>(C</a:t>
            </a:r>
            <a:r>
              <a:rPr lang="en-US" baseline="-25000" dirty="0" smtClean="0"/>
              <a:t>6</a:t>
            </a:r>
            <a:r>
              <a:rPr lang="en-US" dirty="0" smtClean="0"/>
              <a:t>H</a:t>
            </a:r>
            <a:r>
              <a:rPr lang="en-US" baseline="-25000" dirty="0"/>
              <a:t>10</a:t>
            </a:r>
            <a:r>
              <a:rPr lang="en-US" dirty="0" smtClean="0"/>
              <a:t>O</a:t>
            </a:r>
            <a:r>
              <a:rPr lang="en-US" baseline="-25000" dirty="0"/>
              <a:t>5</a:t>
            </a:r>
            <a:r>
              <a:rPr lang="en-US" dirty="0" smtClean="0"/>
              <a:t>) is </a:t>
            </a:r>
            <a:r>
              <a:rPr lang="en-US" dirty="0"/>
              <a:t>a long-chain polymeric polysaccharide carbohydrate, of </a:t>
            </a:r>
            <a:r>
              <a:rPr lang="en-US" dirty="0" smtClean="0"/>
              <a:t>beta-glucose found in the cell walls of plants and some </a:t>
            </a:r>
            <a:r>
              <a:rPr lang="en-US" dirty="0" err="1" smtClean="0"/>
              <a:t>protists</a:t>
            </a:r>
            <a:r>
              <a:rPr lang="en-US" dirty="0" smtClean="0"/>
              <a:t>  </a:t>
            </a:r>
            <a:r>
              <a:rPr lang="en-US"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276600"/>
            <a:ext cx="5333999" cy="322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424" y="3126145"/>
            <a:ext cx="3481576" cy="365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1691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cience.kennesaw.edu/~jdirnber/Bio2108/Lecture/LecBiodiversity/31-02-CharacFungalHypha-ANL.gif"/>
          <p:cNvPicPr>
            <a:picLocks noChangeAspect="1" noChangeArrowheads="1"/>
          </p:cNvPicPr>
          <p:nvPr/>
        </p:nvPicPr>
        <p:blipFill rotWithShape="1">
          <a:blip r:embed="rId2">
            <a:extLst>
              <a:ext uri="{28A0092B-C50C-407E-A947-70E740481C1C}">
                <a14:useLocalDpi xmlns:a14="http://schemas.microsoft.com/office/drawing/2010/main" val="0"/>
              </a:ext>
            </a:extLst>
          </a:blip>
          <a:srcRect b="61997"/>
          <a:stretch/>
        </p:blipFill>
        <p:spPr bwMode="auto">
          <a:xfrm>
            <a:off x="4572109" y="228600"/>
            <a:ext cx="4599206"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752600" y="-76200"/>
            <a:ext cx="8229600" cy="1143000"/>
          </a:xfrm>
        </p:spPr>
        <p:txBody>
          <a:bodyPr/>
          <a:lstStyle/>
          <a:p>
            <a:r>
              <a:rPr lang="en-US" dirty="0" smtClean="0"/>
              <a:t>Fungi Structure</a:t>
            </a:r>
            <a:endParaRPr lang="en-US" dirty="0"/>
          </a:p>
        </p:txBody>
      </p:sp>
      <p:sp>
        <p:nvSpPr>
          <p:cNvPr id="3" name="Content Placeholder 2"/>
          <p:cNvSpPr>
            <a:spLocks noGrp="1"/>
          </p:cNvSpPr>
          <p:nvPr>
            <p:ph idx="1"/>
          </p:nvPr>
        </p:nvSpPr>
        <p:spPr>
          <a:xfrm>
            <a:off x="152400" y="990600"/>
            <a:ext cx="3124200" cy="5135563"/>
          </a:xfrm>
        </p:spPr>
        <p:txBody>
          <a:bodyPr>
            <a:normAutofit fontScale="70000" lnSpcReduction="20000"/>
          </a:bodyPr>
          <a:lstStyle/>
          <a:p>
            <a:r>
              <a:rPr lang="en-US" dirty="0" smtClean="0"/>
              <a:t>Hyphae separated by cross walls (left)</a:t>
            </a:r>
          </a:p>
          <a:p>
            <a:r>
              <a:rPr lang="en-US" dirty="0" smtClean="0"/>
              <a:t>Hyphae lack cross walls and contain many nuclei (right)</a:t>
            </a:r>
          </a:p>
          <a:p>
            <a:r>
              <a:rPr lang="en-US" dirty="0" smtClean="0"/>
              <a:t>Many hyphae tangled together into a thick mass is called a mycelium, the body component of fungi</a:t>
            </a:r>
          </a:p>
          <a:p>
            <a:r>
              <a:rPr lang="en-US" dirty="0" smtClean="0"/>
              <a:t>Has a fruiting body, a reproductive structure growing from the mycelium in the soil beneath it.</a:t>
            </a:r>
            <a:endParaRPr lang="en-US" dirty="0"/>
          </a:p>
        </p:txBody>
      </p:sp>
      <p:pic>
        <p:nvPicPr>
          <p:cNvPr id="1030" name="Picture 6" descr="http://bio1151.nicerweb.com/Locked/media/ch31/31_02FungusStruc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242" y="2200275"/>
            <a:ext cx="5972175"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875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Fungus Reproduction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Asexual</a:t>
            </a:r>
          </a:p>
          <a:p>
            <a:pPr lvl="1"/>
            <a:r>
              <a:rPr lang="en-US" dirty="0" smtClean="0"/>
              <a:t>Hyphae breaks off and begins to grown on own</a:t>
            </a:r>
          </a:p>
          <a:p>
            <a:pPr lvl="1"/>
            <a:r>
              <a:rPr lang="en-US" dirty="0" smtClean="0"/>
              <a:t>Production of spores, which scatter and grow into new organisms.  </a:t>
            </a:r>
          </a:p>
          <a:p>
            <a:pPr lvl="2"/>
            <a:r>
              <a:rPr lang="en-US" dirty="0" smtClean="0"/>
              <a:t>Some fungi use sporangia, found at the tips of specialized hyphae called </a:t>
            </a:r>
            <a:r>
              <a:rPr lang="en-US" dirty="0" err="1" smtClean="0"/>
              <a:t>sporangiophores</a:t>
            </a:r>
            <a:r>
              <a:rPr lang="en-US" dirty="0" smtClean="0"/>
              <a:t> to produce spores.</a:t>
            </a:r>
          </a:p>
          <a:p>
            <a:r>
              <a:rPr lang="en-US" dirty="0" smtClean="0"/>
              <a:t>Sexual</a:t>
            </a:r>
          </a:p>
          <a:p>
            <a:pPr lvl="1"/>
            <a:r>
              <a:rPr lang="en-US" dirty="0" smtClean="0"/>
              <a:t>Usually involves two different mating types, + and -, fusing, bringing nuclei together in the same cell, grow and develop, forming a diploid zygote nucleus.</a:t>
            </a:r>
          </a:p>
          <a:p>
            <a:pPr lvl="1"/>
            <a:r>
              <a:rPr lang="en-US" dirty="0" smtClean="0"/>
              <a:t>Zygote undergoes meiosis and produces haploid spores that are capable of growing into new organisms.</a:t>
            </a:r>
          </a:p>
        </p:txBody>
      </p:sp>
    </p:spTree>
    <p:extLst>
      <p:ext uri="{BB962C8B-B14F-4D97-AF65-F5344CB8AC3E}">
        <p14:creationId xmlns:p14="http://schemas.microsoft.com/office/powerpoint/2010/main" val="1885924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Fungi</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They are classified by the sexual phase of their life cycle</a:t>
            </a:r>
          </a:p>
          <a:p>
            <a:pPr marL="514350" indent="-514350">
              <a:buFont typeface="+mj-lt"/>
              <a:buAutoNum type="arabicPeriod"/>
            </a:pPr>
            <a:r>
              <a:rPr lang="en-US" dirty="0" smtClean="0"/>
              <a:t>The common molds</a:t>
            </a:r>
          </a:p>
          <a:p>
            <a:pPr marL="914400" lvl="1" indent="-514350"/>
            <a:r>
              <a:rPr lang="en-US" dirty="0" smtClean="0"/>
              <a:t>Have </a:t>
            </a:r>
            <a:r>
              <a:rPr lang="en-US" dirty="0" err="1" smtClean="0"/>
              <a:t>zygospores</a:t>
            </a:r>
            <a:r>
              <a:rPr lang="en-US" dirty="0" smtClean="0"/>
              <a:t> for sexual reproduction</a:t>
            </a:r>
          </a:p>
          <a:p>
            <a:pPr marL="514350" indent="-514350">
              <a:buFont typeface="+mj-lt"/>
              <a:buAutoNum type="arabicPeriod"/>
            </a:pPr>
            <a:r>
              <a:rPr lang="en-US" dirty="0" smtClean="0"/>
              <a:t>The sac fungi</a:t>
            </a:r>
          </a:p>
          <a:p>
            <a:pPr marL="914400" lvl="1" indent="-514350"/>
            <a:r>
              <a:rPr lang="en-US" dirty="0" smtClean="0"/>
              <a:t>Have </a:t>
            </a:r>
            <a:r>
              <a:rPr lang="en-US" dirty="0" err="1" smtClean="0"/>
              <a:t>ascus</a:t>
            </a:r>
            <a:r>
              <a:rPr lang="en-US" dirty="0" smtClean="0"/>
              <a:t> for sexual reproduction</a:t>
            </a:r>
          </a:p>
          <a:p>
            <a:pPr marL="514350" indent="-514350">
              <a:buFont typeface="+mj-lt"/>
              <a:buAutoNum type="arabicPeriod"/>
            </a:pPr>
            <a:r>
              <a:rPr lang="en-US" dirty="0" smtClean="0"/>
              <a:t>The club fungi</a:t>
            </a:r>
          </a:p>
          <a:p>
            <a:pPr marL="914400" lvl="1" indent="-514350"/>
            <a:r>
              <a:rPr lang="en-US" dirty="0" smtClean="0"/>
              <a:t>Have </a:t>
            </a:r>
            <a:r>
              <a:rPr lang="en-US" dirty="0" err="1"/>
              <a:t>b</a:t>
            </a:r>
            <a:r>
              <a:rPr lang="en-US" dirty="0" err="1" smtClean="0"/>
              <a:t>asidia</a:t>
            </a:r>
            <a:r>
              <a:rPr lang="en-US" dirty="0" smtClean="0"/>
              <a:t> for sexual reproduction</a:t>
            </a:r>
          </a:p>
          <a:p>
            <a:pPr marL="514350" indent="-514350">
              <a:buFont typeface="+mj-lt"/>
              <a:buAutoNum type="arabicPeriod"/>
            </a:pPr>
            <a:r>
              <a:rPr lang="en-US" dirty="0" smtClean="0"/>
              <a:t>Imperfect fungi</a:t>
            </a:r>
          </a:p>
          <a:p>
            <a:pPr marL="914400" lvl="1" indent="-514350"/>
            <a:r>
              <a:rPr lang="en-US" dirty="0" smtClean="0"/>
              <a:t>Sexual stage hasn’t been observed</a:t>
            </a:r>
            <a:endParaRPr lang="en-US" dirty="0"/>
          </a:p>
        </p:txBody>
      </p:sp>
    </p:spTree>
    <p:extLst>
      <p:ext uri="{BB962C8B-B14F-4D97-AF65-F5344CB8AC3E}">
        <p14:creationId xmlns:p14="http://schemas.microsoft.com/office/powerpoint/2010/main" val="34089706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978" y="641392"/>
            <a:ext cx="1969853" cy="2064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632" y="891286"/>
            <a:ext cx="2074471"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0997" y="4419600"/>
            <a:ext cx="513397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The Common Molds: </a:t>
            </a:r>
            <a:r>
              <a:rPr lang="en-US" dirty="0" err="1" smtClean="0"/>
              <a:t>Zygomycetes</a:t>
            </a:r>
            <a:endParaRPr lang="en-US" dirty="0"/>
          </a:p>
        </p:txBody>
      </p:sp>
      <p:sp>
        <p:nvSpPr>
          <p:cNvPr id="3" name="Content Placeholder 2"/>
          <p:cNvSpPr>
            <a:spLocks noGrp="1"/>
          </p:cNvSpPr>
          <p:nvPr>
            <p:ph idx="1"/>
          </p:nvPr>
        </p:nvSpPr>
        <p:spPr>
          <a:xfrm>
            <a:off x="152400" y="1295400"/>
            <a:ext cx="4191000" cy="5562600"/>
          </a:xfrm>
        </p:spPr>
        <p:txBody>
          <a:bodyPr>
            <a:normAutofit fontScale="85000" lnSpcReduction="20000"/>
          </a:bodyPr>
          <a:lstStyle/>
          <a:p>
            <a:r>
              <a:rPr lang="en-US" dirty="0" smtClean="0"/>
              <a:t>Phylum </a:t>
            </a:r>
            <a:r>
              <a:rPr lang="en-US" dirty="0" err="1" smtClean="0"/>
              <a:t>Zygomycota</a:t>
            </a:r>
            <a:endParaRPr lang="en-US" dirty="0" smtClean="0"/>
          </a:p>
          <a:p>
            <a:pPr lvl="1"/>
            <a:r>
              <a:rPr lang="en-US" dirty="0" smtClean="0"/>
              <a:t>Have life cycles that include a </a:t>
            </a:r>
            <a:r>
              <a:rPr lang="en-US" dirty="0" err="1" smtClean="0"/>
              <a:t>zygospore</a:t>
            </a:r>
            <a:r>
              <a:rPr lang="en-US" dirty="0" smtClean="0"/>
              <a:t>, which is a resting spore that contains zygotes formed during the sexual phase of the mold’s life cycle</a:t>
            </a:r>
          </a:p>
          <a:p>
            <a:pPr lvl="1"/>
            <a:r>
              <a:rPr lang="en-US" dirty="0" smtClean="0"/>
              <a:t>Hyphae rooted underneath that release digestive enzymes are rhizoids</a:t>
            </a:r>
          </a:p>
          <a:p>
            <a:pPr lvl="1"/>
            <a:r>
              <a:rPr lang="en-US" dirty="0" err="1" smtClean="0"/>
              <a:t>Stemlike</a:t>
            </a:r>
            <a:r>
              <a:rPr lang="en-US" dirty="0" smtClean="0"/>
              <a:t> hyphae are </a:t>
            </a:r>
            <a:r>
              <a:rPr lang="en-US" dirty="0" err="1" smtClean="0"/>
              <a:t>stolons</a:t>
            </a:r>
            <a:endParaRPr lang="en-US" dirty="0" smtClean="0"/>
          </a:p>
          <a:p>
            <a:pPr lvl="1"/>
            <a:r>
              <a:rPr lang="en-US" dirty="0" smtClean="0"/>
              <a:t>1 sporangium contains up to 40,000 spores</a:t>
            </a:r>
            <a:endParaRPr lang="en-US" dirty="0"/>
          </a:p>
        </p:txBody>
      </p:sp>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834" y="2484912"/>
            <a:ext cx="2426997" cy="193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4489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Sac Fungi: </a:t>
            </a:r>
            <a:r>
              <a:rPr lang="en-US" dirty="0" err="1" smtClean="0"/>
              <a:t>Ascomycetes</a:t>
            </a:r>
            <a:endParaRPr lang="en-US" dirty="0"/>
          </a:p>
        </p:txBody>
      </p:sp>
      <p:sp>
        <p:nvSpPr>
          <p:cNvPr id="3" name="Content Placeholder 2"/>
          <p:cNvSpPr>
            <a:spLocks noGrp="1"/>
          </p:cNvSpPr>
          <p:nvPr>
            <p:ph idx="1"/>
          </p:nvPr>
        </p:nvSpPr>
        <p:spPr>
          <a:xfrm>
            <a:off x="457200" y="1600200"/>
            <a:ext cx="5257800" cy="5029200"/>
          </a:xfrm>
        </p:spPr>
        <p:txBody>
          <a:bodyPr>
            <a:normAutofit fontScale="85000" lnSpcReduction="20000"/>
          </a:bodyPr>
          <a:lstStyle/>
          <a:p>
            <a:r>
              <a:rPr lang="en-US" dirty="0" smtClean="0"/>
              <a:t>Phylum Ascomycota (largest in its Kingdom)</a:t>
            </a:r>
          </a:p>
          <a:p>
            <a:pPr lvl="1"/>
            <a:r>
              <a:rPr lang="en-US" dirty="0" smtClean="0"/>
              <a:t>Names for the </a:t>
            </a:r>
            <a:r>
              <a:rPr lang="en-US" dirty="0" err="1" smtClean="0"/>
              <a:t>ascus</a:t>
            </a:r>
            <a:r>
              <a:rPr lang="en-US" dirty="0" smtClean="0"/>
              <a:t>, a reproductive structure that contains </a:t>
            </a:r>
            <a:r>
              <a:rPr lang="en-US" dirty="0" err="1" smtClean="0"/>
              <a:t>ascospores</a:t>
            </a:r>
            <a:endParaRPr lang="en-US" dirty="0" smtClean="0"/>
          </a:p>
          <a:p>
            <a:pPr lvl="1"/>
            <a:r>
              <a:rPr lang="en-US" dirty="0" smtClean="0"/>
              <a:t>Asexual and sexual reproduction</a:t>
            </a:r>
          </a:p>
          <a:p>
            <a:pPr lvl="1"/>
            <a:r>
              <a:rPr lang="en-US" dirty="0" smtClean="0"/>
              <a:t>Yeasts</a:t>
            </a:r>
          </a:p>
          <a:p>
            <a:pPr lvl="2"/>
            <a:r>
              <a:rPr lang="en-US" dirty="0" smtClean="0"/>
              <a:t>Used in alcoholic fermentation, where alcohol (burns away) and carbon dioxide (air spaces) are produced</a:t>
            </a:r>
          </a:p>
          <a:p>
            <a:pPr lvl="3"/>
            <a:r>
              <a:rPr lang="en-US" dirty="0" smtClean="0"/>
              <a:t>Baking bread</a:t>
            </a:r>
          </a:p>
          <a:p>
            <a:pPr lvl="3"/>
            <a:r>
              <a:rPr lang="en-US" dirty="0" smtClean="0"/>
              <a:t>Brewing beer/wine (alcohol stays)</a:t>
            </a:r>
          </a:p>
          <a:p>
            <a:pPr lvl="2"/>
            <a:r>
              <a:rPr lang="en-US" dirty="0" smtClean="0"/>
              <a:t>Reproduce by buddings, fission, and sexually by fusion, then producing haploid spores</a:t>
            </a:r>
            <a:endParaRPr lang="en-US" dirty="0"/>
          </a:p>
        </p:txBody>
      </p:sp>
      <p:pic>
        <p:nvPicPr>
          <p:cNvPr id="1026" name="Picture 2" descr="http://palaeos.com/fungi/glossary/images/Asc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638300"/>
            <a:ext cx="350901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3924300"/>
            <a:ext cx="3190875"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5519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Club Fungi: </a:t>
            </a:r>
            <a:r>
              <a:rPr lang="en-US" dirty="0" err="1" smtClean="0"/>
              <a:t>Basidiomycetes</a:t>
            </a:r>
            <a:endParaRPr lang="en-US" dirty="0"/>
          </a:p>
        </p:txBody>
      </p:sp>
      <p:sp>
        <p:nvSpPr>
          <p:cNvPr id="3" name="Content Placeholder 2"/>
          <p:cNvSpPr>
            <a:spLocks noGrp="1"/>
          </p:cNvSpPr>
          <p:nvPr>
            <p:ph idx="1"/>
          </p:nvPr>
        </p:nvSpPr>
        <p:spPr>
          <a:xfrm>
            <a:off x="470079" y="1213834"/>
            <a:ext cx="8229600" cy="3161763"/>
          </a:xfrm>
        </p:spPr>
        <p:txBody>
          <a:bodyPr>
            <a:normAutofit fontScale="92500" lnSpcReduction="10000"/>
          </a:bodyPr>
          <a:lstStyle/>
          <a:p>
            <a:r>
              <a:rPr lang="en-US" dirty="0" smtClean="0"/>
              <a:t>Phylum </a:t>
            </a:r>
            <a:r>
              <a:rPr lang="en-US" dirty="0" err="1" smtClean="0"/>
              <a:t>Basidiomycota</a:t>
            </a:r>
            <a:endParaRPr lang="en-US" dirty="0" smtClean="0"/>
          </a:p>
          <a:p>
            <a:pPr lvl="1"/>
            <a:r>
              <a:rPr lang="en-US" dirty="0" smtClean="0"/>
              <a:t>Is named after a specialized reproductive structure called a </a:t>
            </a:r>
            <a:r>
              <a:rPr lang="en-US" dirty="0" err="1" smtClean="0"/>
              <a:t>basidium</a:t>
            </a:r>
            <a:endParaRPr lang="en-US" dirty="0"/>
          </a:p>
          <a:p>
            <a:pPr lvl="2"/>
            <a:r>
              <a:rPr lang="en-US" dirty="0" smtClean="0"/>
              <a:t>Found on gills that grow on the underside of mushroom caps</a:t>
            </a:r>
          </a:p>
          <a:p>
            <a:pPr lvl="2"/>
            <a:r>
              <a:rPr lang="en-US" dirty="0" smtClean="0"/>
              <a:t>Produces </a:t>
            </a:r>
            <a:r>
              <a:rPr lang="en-US" dirty="0" err="1" smtClean="0"/>
              <a:t>sbasidiopores</a:t>
            </a:r>
            <a:endParaRPr lang="en-US" dirty="0" smtClean="0"/>
          </a:p>
          <a:p>
            <a:pPr lvl="1"/>
            <a:r>
              <a:rPr lang="en-US" dirty="0" smtClean="0"/>
              <a:t>Produce fruiting bodies called mushrooms</a:t>
            </a:r>
          </a:p>
          <a:p>
            <a:pPr lvl="2"/>
            <a:r>
              <a:rPr lang="en-US" dirty="0" smtClean="0"/>
              <a:t>Can appear overnight because cells enlarge from absorbing water</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7" y="4812481"/>
            <a:ext cx="2638558" cy="2076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299" y="5257800"/>
            <a:ext cx="3305042" cy="2203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9921" y="4297894"/>
            <a:ext cx="3239037" cy="2591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3091" y="3982577"/>
            <a:ext cx="238125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1884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Imperfect Fungi: </a:t>
            </a:r>
            <a:endParaRPr lang="en-US" dirty="0"/>
          </a:p>
        </p:txBody>
      </p:sp>
      <p:sp>
        <p:nvSpPr>
          <p:cNvPr id="3" name="Content Placeholder 2"/>
          <p:cNvSpPr>
            <a:spLocks noGrp="1"/>
          </p:cNvSpPr>
          <p:nvPr>
            <p:ph idx="1"/>
          </p:nvPr>
        </p:nvSpPr>
        <p:spPr>
          <a:xfrm>
            <a:off x="152400" y="1219200"/>
            <a:ext cx="8229600" cy="4525963"/>
          </a:xfrm>
        </p:spPr>
        <p:txBody>
          <a:bodyPr/>
          <a:lstStyle/>
          <a:p>
            <a:r>
              <a:rPr lang="en-US" dirty="0" smtClean="0"/>
              <a:t>Phylum </a:t>
            </a:r>
            <a:r>
              <a:rPr lang="en-US" dirty="0" err="1" smtClean="0"/>
              <a:t>Deuteromycota</a:t>
            </a:r>
            <a:endParaRPr lang="en-US" dirty="0" smtClean="0"/>
          </a:p>
          <a:p>
            <a:pPr lvl="1"/>
            <a:r>
              <a:rPr lang="en-US" dirty="0" smtClean="0"/>
              <a:t>Cannot be placed in other phyla because we haven’t been able to observe a sexual phase in their life cycle</a:t>
            </a:r>
          </a:p>
          <a:p>
            <a:pPr lvl="1"/>
            <a:r>
              <a:rPr lang="en-US" i="1" dirty="0" err="1" smtClean="0"/>
              <a:t>Penicillium</a:t>
            </a:r>
            <a:r>
              <a:rPr lang="en-US" i="1" dirty="0" smtClean="0"/>
              <a:t> </a:t>
            </a:r>
            <a:r>
              <a:rPr lang="en-US" i="1" dirty="0" err="1" smtClean="0"/>
              <a:t>notatum</a:t>
            </a:r>
            <a:endParaRPr lang="en-US" i="1" dirty="0" smtClean="0"/>
          </a:p>
          <a:p>
            <a:pPr lvl="2"/>
            <a:r>
              <a:rPr lang="en-US" dirty="0" smtClean="0"/>
              <a:t>Source of antibiotic penicillin</a:t>
            </a:r>
          </a:p>
          <a:p>
            <a:pPr lvl="2"/>
            <a:r>
              <a:rPr lang="en-US" dirty="0" smtClean="0"/>
              <a:t>Mold that grows on fruit </a:t>
            </a:r>
          </a:p>
          <a:p>
            <a:pPr lvl="3"/>
            <a:r>
              <a:rPr lang="en-US" dirty="0" smtClean="0"/>
              <a:t>Reproduces asexually </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199" y="3254330"/>
            <a:ext cx="4164049" cy="360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5030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130" y="3509493"/>
            <a:ext cx="4464676" cy="334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6400800" cy="1143000"/>
          </a:xfrm>
        </p:spPr>
        <p:txBody>
          <a:bodyPr>
            <a:normAutofit fontScale="90000"/>
          </a:bodyPr>
          <a:lstStyle/>
          <a:p>
            <a:r>
              <a:rPr lang="en-US" dirty="0" smtClean="0"/>
              <a:t>Fungus live symbiotically: Lichens</a:t>
            </a:r>
            <a:endParaRPr lang="en-US" dirty="0"/>
          </a:p>
        </p:txBody>
      </p:sp>
      <p:sp>
        <p:nvSpPr>
          <p:cNvPr id="3" name="Content Placeholder 2"/>
          <p:cNvSpPr>
            <a:spLocks noGrp="1"/>
          </p:cNvSpPr>
          <p:nvPr>
            <p:ph idx="1"/>
          </p:nvPr>
        </p:nvSpPr>
        <p:spPr>
          <a:xfrm>
            <a:off x="152400" y="1752600"/>
            <a:ext cx="5181600" cy="4937307"/>
          </a:xfrm>
        </p:spPr>
        <p:txBody>
          <a:bodyPr>
            <a:normAutofit fontScale="70000" lnSpcReduction="20000"/>
          </a:bodyPr>
          <a:lstStyle/>
          <a:p>
            <a:r>
              <a:rPr lang="en-US" dirty="0" smtClean="0"/>
              <a:t>Are symbiotic associations between:</a:t>
            </a:r>
          </a:p>
          <a:p>
            <a:pPr lvl="1"/>
            <a:r>
              <a:rPr lang="en-US" dirty="0" smtClean="0"/>
              <a:t>a fungus that gives photosynthetic organism water and minerals and protects them from intense light </a:t>
            </a:r>
          </a:p>
          <a:p>
            <a:pPr lvl="2"/>
            <a:r>
              <a:rPr lang="en-US" dirty="0" err="1" smtClean="0"/>
              <a:t>Ascomycetes</a:t>
            </a:r>
            <a:endParaRPr lang="en-US" dirty="0" smtClean="0"/>
          </a:p>
          <a:p>
            <a:pPr lvl="2"/>
            <a:r>
              <a:rPr lang="en-US" dirty="0" err="1" smtClean="0"/>
              <a:t>basidiomycetes</a:t>
            </a:r>
            <a:endParaRPr lang="en-US" dirty="0" smtClean="0"/>
          </a:p>
          <a:p>
            <a:pPr lvl="1"/>
            <a:r>
              <a:rPr lang="en-US" dirty="0" smtClean="0"/>
              <a:t>a photosynthetic organism that gives fungus energy</a:t>
            </a:r>
          </a:p>
          <a:p>
            <a:pPr lvl="2"/>
            <a:r>
              <a:rPr lang="en-US" dirty="0" smtClean="0"/>
              <a:t>Green alga</a:t>
            </a:r>
          </a:p>
          <a:p>
            <a:pPr lvl="2"/>
            <a:r>
              <a:rPr lang="en-US" dirty="0" err="1" smtClean="0"/>
              <a:t>Cyanobacterium</a:t>
            </a:r>
            <a:endParaRPr lang="en-US" dirty="0" smtClean="0"/>
          </a:p>
          <a:p>
            <a:r>
              <a:rPr lang="en-US" dirty="0" smtClean="0"/>
              <a:t>Drought and cold resistant</a:t>
            </a:r>
          </a:p>
          <a:p>
            <a:r>
              <a:rPr lang="en-US" dirty="0" smtClean="0"/>
              <a:t>Normally the first organisms to enter an area after primary succession (soil is removed) and creates soil</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48863"/>
            <a:ext cx="2669415" cy="299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37304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Fungus live symbiotically: </a:t>
            </a:r>
            <a:r>
              <a:rPr lang="en-US" dirty="0" err="1"/>
              <a:t>M</a:t>
            </a:r>
            <a:r>
              <a:rPr lang="en-US" dirty="0" err="1" smtClean="0"/>
              <a:t>ycorrhizae</a:t>
            </a:r>
            <a:endParaRPr lang="en-US" dirty="0"/>
          </a:p>
        </p:txBody>
      </p:sp>
      <p:sp>
        <p:nvSpPr>
          <p:cNvPr id="3" name="Content Placeholder 2"/>
          <p:cNvSpPr>
            <a:spLocks noGrp="1"/>
          </p:cNvSpPr>
          <p:nvPr>
            <p:ph idx="1"/>
          </p:nvPr>
        </p:nvSpPr>
        <p:spPr>
          <a:xfrm>
            <a:off x="457200" y="1600201"/>
            <a:ext cx="7543800" cy="2590800"/>
          </a:xfrm>
        </p:spPr>
        <p:txBody>
          <a:bodyPr>
            <a:normAutofit fontScale="85000" lnSpcReduction="10000"/>
          </a:bodyPr>
          <a:lstStyle/>
          <a:p>
            <a:r>
              <a:rPr lang="en-US" dirty="0" smtClean="0"/>
              <a:t>Fungi form mutualistic relationships with plants</a:t>
            </a:r>
          </a:p>
          <a:p>
            <a:pPr lvl="1"/>
            <a:r>
              <a:rPr lang="en-US" dirty="0"/>
              <a:t>8</a:t>
            </a:r>
            <a:r>
              <a:rPr lang="en-US" dirty="0" smtClean="0"/>
              <a:t>0% of all plant species have roots are woven in a web of fungal mycelia called </a:t>
            </a:r>
            <a:r>
              <a:rPr lang="en-US" dirty="0" err="1" smtClean="0"/>
              <a:t>mycorrhizae</a:t>
            </a:r>
            <a:endParaRPr lang="en-US" dirty="0" smtClean="0"/>
          </a:p>
          <a:p>
            <a:pPr lvl="2"/>
            <a:r>
              <a:rPr lang="en-US" dirty="0" smtClean="0"/>
              <a:t>Hyphae of fungi cover roots and aid plants in absorbing more water and minerals from the soil</a:t>
            </a:r>
          </a:p>
          <a:p>
            <a:pPr lvl="2"/>
            <a:r>
              <a:rPr lang="en-US" dirty="0" smtClean="0"/>
              <a:t>Fungi release enzymes that free nutrients in soil</a:t>
            </a:r>
          </a:p>
          <a:p>
            <a:pPr lvl="2"/>
            <a:r>
              <a:rPr lang="en-US" dirty="0" smtClean="0"/>
              <a:t>Plants provide fungi w/ products of photosynthesis</a:t>
            </a:r>
            <a:endParaRPr lang="en-US" dirty="0"/>
          </a:p>
        </p:txBody>
      </p:sp>
      <p:pic>
        <p:nvPicPr>
          <p:cNvPr id="5122" name="Picture 2" descr="http://www.appliedturf.com/wp-content/uploads/2010/09/Mycorrhizae_B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191000"/>
            <a:ext cx="467677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820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52400" y="1600200"/>
            <a:ext cx="2438400" cy="4525963"/>
          </a:xfrm>
        </p:spPr>
        <p:txBody>
          <a:bodyPr/>
          <a:lstStyle/>
          <a:p>
            <a:r>
              <a:rPr lang="en-US" dirty="0" smtClean="0"/>
              <a:t>Compare and contrast fungi with other eukaryotes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52400"/>
            <a:ext cx="6396021"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586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chitin?</a:t>
            </a:r>
            <a:endParaRPr lang="en-US" dirty="0"/>
          </a:p>
        </p:txBody>
      </p:sp>
      <p:sp>
        <p:nvSpPr>
          <p:cNvPr id="3" name="Content Placeholder 2"/>
          <p:cNvSpPr>
            <a:spLocks noGrp="1"/>
          </p:cNvSpPr>
          <p:nvPr>
            <p:ph idx="1"/>
          </p:nvPr>
        </p:nvSpPr>
        <p:spPr/>
        <p:txBody>
          <a:bodyPr>
            <a:normAutofit/>
          </a:bodyPr>
          <a:lstStyle/>
          <a:p>
            <a:r>
              <a:rPr lang="en-US" b="1" dirty="0"/>
              <a:t>Chitin</a:t>
            </a:r>
            <a:r>
              <a:rPr lang="en-US" dirty="0"/>
              <a:t> (</a:t>
            </a:r>
            <a:r>
              <a:rPr lang="en-US" dirty="0" smtClean="0"/>
              <a:t>C</a:t>
            </a:r>
            <a:r>
              <a:rPr lang="en-US" baseline="-25000" dirty="0" smtClean="0"/>
              <a:t>8</a:t>
            </a:r>
            <a:r>
              <a:rPr lang="en-US" dirty="0" smtClean="0"/>
              <a:t>H</a:t>
            </a:r>
            <a:r>
              <a:rPr lang="en-US" baseline="-25000" dirty="0" smtClean="0"/>
              <a:t>13</a:t>
            </a:r>
            <a:r>
              <a:rPr lang="en-US" dirty="0" smtClean="0"/>
              <a:t>O</a:t>
            </a:r>
            <a:r>
              <a:rPr lang="en-US" baseline="-25000" dirty="0" smtClean="0"/>
              <a:t>5</a:t>
            </a:r>
            <a:r>
              <a:rPr lang="en-US" dirty="0" smtClean="0"/>
              <a:t>N)</a:t>
            </a:r>
            <a:r>
              <a:rPr lang="en-US" baseline="-25000" dirty="0"/>
              <a:t> </a:t>
            </a:r>
            <a:r>
              <a:rPr lang="en-US" dirty="0" smtClean="0"/>
              <a:t>is </a:t>
            </a:r>
            <a:r>
              <a:rPr lang="en-US" dirty="0"/>
              <a:t>a long-chain polymer of a </a:t>
            </a:r>
            <a:r>
              <a:rPr lang="en-US" i="1" dirty="0"/>
              <a:t>N</a:t>
            </a:r>
            <a:r>
              <a:rPr lang="en-US" dirty="0"/>
              <a:t>-</a:t>
            </a:r>
            <a:r>
              <a:rPr lang="en-US" dirty="0" err="1"/>
              <a:t>acetylglucosamine</a:t>
            </a:r>
            <a:r>
              <a:rPr lang="en-US" dirty="0"/>
              <a:t>, </a:t>
            </a:r>
            <a:r>
              <a:rPr lang="en-US" dirty="0" smtClean="0"/>
              <a:t> </a:t>
            </a:r>
            <a:r>
              <a:rPr lang="en-US" dirty="0"/>
              <a:t>and is </a:t>
            </a:r>
            <a:r>
              <a:rPr lang="en-US" dirty="0" smtClean="0"/>
              <a:t>the </a:t>
            </a:r>
            <a:r>
              <a:rPr lang="en-US" dirty="0"/>
              <a:t>main component </a:t>
            </a:r>
            <a:r>
              <a:rPr lang="en-US" dirty="0" smtClean="0"/>
              <a:t>of the </a:t>
            </a:r>
            <a:r>
              <a:rPr lang="en-US" dirty="0"/>
              <a:t>cell walls of </a:t>
            </a:r>
            <a:r>
              <a:rPr lang="en-US" dirty="0" smtClean="0"/>
              <a:t>fungi</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705896"/>
            <a:ext cx="57150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477591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93844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fontScale="90000"/>
          </a:bodyPr>
          <a:lstStyle/>
          <a:p>
            <a:r>
              <a:rPr lang="en-US" dirty="0" smtClean="0"/>
              <a:t>Compare and Contrast Fungi             and Plants</a:t>
            </a:r>
            <a:endParaRPr lang="en-US" dirty="0"/>
          </a:p>
        </p:txBody>
      </p:sp>
      <p:sp>
        <p:nvSpPr>
          <p:cNvPr id="4" name="TextBox 3"/>
          <p:cNvSpPr txBox="1"/>
          <p:nvPr/>
        </p:nvSpPr>
        <p:spPr>
          <a:xfrm>
            <a:off x="0" y="979678"/>
            <a:ext cx="3205766" cy="6463308"/>
          </a:xfrm>
          <a:prstGeom prst="rect">
            <a:avLst/>
          </a:prstGeom>
          <a:noFill/>
        </p:spPr>
        <p:txBody>
          <a:bodyPr wrap="square" rtlCol="0">
            <a:spAutoFit/>
          </a:bodyPr>
          <a:lstStyle/>
          <a:p>
            <a:pPr algn="ctr"/>
            <a:r>
              <a:rPr lang="en-US" b="1" dirty="0" smtClean="0"/>
              <a:t>FUNGI</a:t>
            </a:r>
          </a:p>
          <a:p>
            <a:pPr marL="285750" indent="-285750">
              <a:buFont typeface="Arial" pitchFamily="34" charset="0"/>
              <a:buChar char="•"/>
            </a:pPr>
            <a:r>
              <a:rPr lang="en-US" dirty="0" smtClean="0"/>
              <a:t>Also have unicellular yeast</a:t>
            </a:r>
          </a:p>
          <a:p>
            <a:pPr marL="285750" indent="-285750">
              <a:buFont typeface="Arial" pitchFamily="34" charset="0"/>
              <a:buChar char="•"/>
            </a:pPr>
            <a:r>
              <a:rPr lang="en-US" dirty="0" smtClean="0"/>
              <a:t>Heterotroph</a:t>
            </a:r>
          </a:p>
          <a:p>
            <a:pPr marL="742950" lvl="1" indent="-285750">
              <a:buFont typeface="Arial" pitchFamily="34" charset="0"/>
              <a:buChar char="•"/>
            </a:pPr>
            <a:r>
              <a:rPr lang="en-US" dirty="0" smtClean="0"/>
              <a:t>Use digestive enzymes to break down food and then the nutrients diffuse into body</a:t>
            </a:r>
          </a:p>
          <a:p>
            <a:pPr marL="285750" indent="-285750">
              <a:buFont typeface="Arial" pitchFamily="34" charset="0"/>
              <a:buChar char="•"/>
            </a:pPr>
            <a:r>
              <a:rPr lang="en-US" dirty="0" smtClean="0"/>
              <a:t>Cell wall made of chitin</a:t>
            </a:r>
          </a:p>
          <a:p>
            <a:pPr marL="285750" indent="-285750">
              <a:buFont typeface="Arial" pitchFamily="34" charset="0"/>
              <a:buChar char="•"/>
            </a:pPr>
            <a:r>
              <a:rPr lang="en-US" dirty="0" smtClean="0"/>
              <a:t>Made of hyphae</a:t>
            </a:r>
          </a:p>
          <a:p>
            <a:pPr marL="285750" indent="-285750">
              <a:buFont typeface="Arial" pitchFamily="34" charset="0"/>
              <a:buChar char="•"/>
            </a:pPr>
            <a:r>
              <a:rPr lang="en-US" dirty="0" smtClean="0"/>
              <a:t>Classified by a structure present in sexual phase of development</a:t>
            </a:r>
          </a:p>
          <a:p>
            <a:pPr marL="742950" lvl="1" indent="-285750">
              <a:buFont typeface="Arial" pitchFamily="34" charset="0"/>
              <a:buChar char="•"/>
            </a:pPr>
            <a:r>
              <a:rPr lang="en-US" dirty="0" smtClean="0"/>
              <a:t>common molds (</a:t>
            </a:r>
            <a:r>
              <a:rPr lang="en-US" dirty="0" err="1" smtClean="0"/>
              <a:t>zygospores</a:t>
            </a:r>
            <a:r>
              <a:rPr lang="en-US" dirty="0" smtClean="0"/>
              <a:t>)</a:t>
            </a:r>
            <a:endParaRPr lang="en-US" dirty="0"/>
          </a:p>
          <a:p>
            <a:pPr marL="742950" lvl="1" indent="-285750">
              <a:buFont typeface="Arial" pitchFamily="34" charset="0"/>
              <a:buChar char="•"/>
            </a:pPr>
            <a:r>
              <a:rPr lang="en-US" dirty="0" smtClean="0"/>
              <a:t>sac fungi (</a:t>
            </a:r>
            <a:r>
              <a:rPr lang="en-US" dirty="0" err="1" smtClean="0"/>
              <a:t>ascus</a:t>
            </a:r>
            <a:r>
              <a:rPr lang="en-US" dirty="0" smtClean="0"/>
              <a:t>)</a:t>
            </a:r>
            <a:endParaRPr lang="en-US" dirty="0"/>
          </a:p>
          <a:p>
            <a:pPr marL="742950" lvl="1" indent="-285750">
              <a:buFont typeface="Arial" pitchFamily="34" charset="0"/>
              <a:buChar char="•"/>
            </a:pPr>
            <a:r>
              <a:rPr lang="en-US" dirty="0" smtClean="0"/>
              <a:t>club fungi (</a:t>
            </a:r>
            <a:r>
              <a:rPr lang="en-US" dirty="0" err="1" smtClean="0"/>
              <a:t>basidia</a:t>
            </a:r>
            <a:r>
              <a:rPr lang="en-US" dirty="0" smtClean="0"/>
              <a:t>)</a:t>
            </a:r>
            <a:endParaRPr lang="en-US" dirty="0"/>
          </a:p>
          <a:p>
            <a:pPr marL="742950" lvl="1" indent="-285750">
              <a:buFont typeface="Arial" pitchFamily="34" charset="0"/>
              <a:buChar char="•"/>
            </a:pPr>
            <a:r>
              <a:rPr lang="en-US" dirty="0"/>
              <a:t>Imperfect fungi</a:t>
            </a:r>
          </a:p>
          <a:p>
            <a:pPr marL="400050" lvl="1"/>
            <a:r>
              <a:rPr lang="en-US" dirty="0" smtClean="0"/>
              <a:t>(none observed)</a:t>
            </a:r>
          </a:p>
          <a:p>
            <a:pPr marL="228600" indent="-285750">
              <a:buFont typeface="Arial" pitchFamily="34" charset="0"/>
              <a:buChar char="•"/>
            </a:pPr>
            <a:r>
              <a:rPr lang="en-US" dirty="0" smtClean="0"/>
              <a:t>Play important role in recycling nutrients and decomposing organic matter</a:t>
            </a:r>
          </a:p>
          <a:p>
            <a:pPr marL="742950" lvl="1" indent="-285750">
              <a:buFont typeface="Arial" pitchFamily="34" charset="0"/>
              <a:buChar char="•"/>
            </a:pPr>
            <a:endParaRPr lang="en-US" dirty="0" smtClean="0"/>
          </a:p>
          <a:p>
            <a:pPr marL="285750" indent="-285750">
              <a:buFont typeface="Arial" pitchFamily="34" charset="0"/>
              <a:buChar char="•"/>
            </a:pPr>
            <a:endParaRPr lang="en-US" dirty="0"/>
          </a:p>
        </p:txBody>
      </p:sp>
      <p:sp>
        <p:nvSpPr>
          <p:cNvPr id="5" name="TextBox 4"/>
          <p:cNvSpPr txBox="1"/>
          <p:nvPr/>
        </p:nvSpPr>
        <p:spPr>
          <a:xfrm>
            <a:off x="3186448" y="1676400"/>
            <a:ext cx="2528552" cy="4801314"/>
          </a:xfrm>
          <a:prstGeom prst="rect">
            <a:avLst/>
          </a:prstGeom>
          <a:noFill/>
        </p:spPr>
        <p:txBody>
          <a:bodyPr wrap="square" rtlCol="0">
            <a:spAutoFit/>
          </a:bodyPr>
          <a:lstStyle/>
          <a:p>
            <a:pPr algn="ctr"/>
            <a:r>
              <a:rPr lang="en-US" b="1" dirty="0" smtClean="0"/>
              <a:t>BOTH</a:t>
            </a:r>
          </a:p>
          <a:p>
            <a:pPr marL="285750" indent="-285750">
              <a:buFont typeface="Arial" pitchFamily="34" charset="0"/>
              <a:buChar char="•"/>
            </a:pPr>
            <a:r>
              <a:rPr lang="en-US" dirty="0" smtClean="0"/>
              <a:t>Eukaryotic-contains cell w/ nuclei that have DNA</a:t>
            </a:r>
          </a:p>
          <a:p>
            <a:pPr marL="285750" indent="-285750">
              <a:buFont typeface="Arial" pitchFamily="34" charset="0"/>
              <a:buChar char="•"/>
            </a:pPr>
            <a:r>
              <a:rPr lang="en-US" dirty="0" smtClean="0"/>
              <a:t>Multicellular</a:t>
            </a:r>
          </a:p>
          <a:p>
            <a:pPr marL="285750" indent="-285750">
              <a:buFont typeface="Arial" pitchFamily="34" charset="0"/>
              <a:buChar char="•"/>
            </a:pPr>
            <a:r>
              <a:rPr lang="en-US" dirty="0" smtClean="0"/>
              <a:t>Can produce sexually and asexually</a:t>
            </a:r>
          </a:p>
          <a:p>
            <a:pPr marL="285750" indent="-285750">
              <a:buFont typeface="Arial" pitchFamily="34" charset="0"/>
              <a:buChar char="•"/>
            </a:pPr>
            <a:r>
              <a:rPr lang="en-US" dirty="0" smtClean="0"/>
              <a:t>Use wind in reproduction</a:t>
            </a:r>
          </a:p>
          <a:p>
            <a:pPr marL="285750" indent="-285750">
              <a:buFont typeface="Arial" pitchFamily="34" charset="0"/>
              <a:buChar char="•"/>
            </a:pPr>
            <a:r>
              <a:rPr lang="en-US" dirty="0" smtClean="0"/>
              <a:t>Have spores</a:t>
            </a:r>
          </a:p>
          <a:p>
            <a:pPr marL="285750" indent="-285750">
              <a:buFont typeface="Arial" pitchFamily="34" charset="0"/>
              <a:buChar char="•"/>
            </a:pPr>
            <a:r>
              <a:rPr lang="en-US" dirty="0" smtClean="0"/>
              <a:t>Immobile</a:t>
            </a:r>
          </a:p>
          <a:p>
            <a:pPr marL="285750" indent="-285750">
              <a:buFont typeface="Arial" pitchFamily="34" charset="0"/>
              <a:buChar char="•"/>
            </a:pPr>
            <a:r>
              <a:rPr lang="en-US" dirty="0" smtClean="0"/>
              <a:t>Live symbiotically with each other: lichen and </a:t>
            </a:r>
            <a:r>
              <a:rPr lang="en-US" dirty="0" err="1"/>
              <a:t>mycorrhizae</a:t>
            </a:r>
            <a:r>
              <a:rPr lang="en-US" dirty="0" smtClean="0"/>
              <a:t> </a:t>
            </a:r>
          </a:p>
          <a:p>
            <a:pPr marL="285750" indent="-285750">
              <a:buFont typeface="Arial" pitchFamily="34" charset="0"/>
              <a:buChar char="•"/>
            </a:pPr>
            <a:r>
              <a:rPr lang="en-US" dirty="0" smtClean="0"/>
              <a:t>Important medically and economically</a:t>
            </a:r>
            <a:endParaRPr lang="en-US" dirty="0"/>
          </a:p>
        </p:txBody>
      </p:sp>
      <p:sp>
        <p:nvSpPr>
          <p:cNvPr id="6" name="TextBox 5"/>
          <p:cNvSpPr txBox="1"/>
          <p:nvPr/>
        </p:nvSpPr>
        <p:spPr>
          <a:xfrm>
            <a:off x="5638800" y="394692"/>
            <a:ext cx="3505200" cy="6463308"/>
          </a:xfrm>
          <a:prstGeom prst="rect">
            <a:avLst/>
          </a:prstGeom>
          <a:noFill/>
        </p:spPr>
        <p:txBody>
          <a:bodyPr wrap="square" rtlCol="0">
            <a:spAutoFit/>
          </a:bodyPr>
          <a:lstStyle/>
          <a:p>
            <a:pPr algn="ctr"/>
            <a:r>
              <a:rPr lang="en-US" b="1" dirty="0" smtClean="0"/>
              <a:t>PLANTS</a:t>
            </a:r>
          </a:p>
          <a:p>
            <a:pPr marL="285750" indent="-285750">
              <a:buFont typeface="Arial" pitchFamily="34" charset="0"/>
              <a:buChar char="•"/>
            </a:pPr>
            <a:r>
              <a:rPr lang="en-US" dirty="0" smtClean="0"/>
              <a:t>Autotroph</a:t>
            </a:r>
          </a:p>
          <a:p>
            <a:pPr marL="285750" indent="-285750">
              <a:buFont typeface="Arial" pitchFamily="34" charset="0"/>
              <a:buChar char="•"/>
            </a:pPr>
            <a:r>
              <a:rPr lang="en-US" dirty="0" smtClean="0"/>
              <a:t>Produce food using photosynthesis</a:t>
            </a:r>
          </a:p>
          <a:p>
            <a:pPr marL="285750" indent="-285750">
              <a:buFont typeface="Arial" pitchFamily="34" charset="0"/>
              <a:buChar char="•"/>
            </a:pPr>
            <a:r>
              <a:rPr lang="en-US" dirty="0" smtClean="0"/>
              <a:t>Contain chlorophyll</a:t>
            </a:r>
          </a:p>
          <a:p>
            <a:pPr marL="285750" indent="-285750">
              <a:buFont typeface="Arial" pitchFamily="34" charset="0"/>
              <a:buChar char="•"/>
            </a:pPr>
            <a:r>
              <a:rPr lang="en-US" dirty="0" smtClean="0"/>
              <a:t>Cell wall made of cellulose</a:t>
            </a:r>
          </a:p>
          <a:p>
            <a:pPr marL="285750" indent="-285750">
              <a:buFont typeface="Arial" pitchFamily="34" charset="0"/>
              <a:buChar char="•"/>
            </a:pPr>
            <a:r>
              <a:rPr lang="en-US" dirty="0" smtClean="0"/>
              <a:t>Flowers use animals for pollination</a:t>
            </a:r>
          </a:p>
          <a:p>
            <a:pPr marL="285750" indent="-285750">
              <a:buFont typeface="Arial" pitchFamily="34" charset="0"/>
              <a:buChar char="•"/>
            </a:pPr>
            <a:r>
              <a:rPr lang="en-US" dirty="0" smtClean="0"/>
              <a:t>Reproduce using alternation of generations</a:t>
            </a:r>
          </a:p>
          <a:p>
            <a:pPr marL="285750" indent="-285750">
              <a:buFont typeface="Arial" pitchFamily="34" charset="0"/>
              <a:buChar char="•"/>
            </a:pPr>
            <a:r>
              <a:rPr lang="en-US" dirty="0" smtClean="0"/>
              <a:t>Classified by derived characteristics</a:t>
            </a:r>
          </a:p>
          <a:p>
            <a:pPr marL="742950" lvl="1" indent="-285750">
              <a:buFont typeface="Arial" pitchFamily="34" charset="0"/>
              <a:buChar char="•"/>
            </a:pPr>
            <a:r>
              <a:rPr lang="en-US" dirty="0" smtClean="0"/>
              <a:t>Nonvascular (gets vascular system)</a:t>
            </a:r>
          </a:p>
          <a:p>
            <a:pPr marL="742950" lvl="1" indent="-285750">
              <a:buFont typeface="Arial" pitchFamily="34" charset="0"/>
              <a:buChar char="•"/>
            </a:pPr>
            <a:r>
              <a:rPr lang="en-US" dirty="0" smtClean="0"/>
              <a:t>Vascular (gets seeds)</a:t>
            </a:r>
          </a:p>
          <a:p>
            <a:pPr marL="742950" lvl="1" indent="-285750">
              <a:buFont typeface="Arial" pitchFamily="34" charset="0"/>
              <a:buChar char="•"/>
            </a:pPr>
            <a:r>
              <a:rPr lang="en-US" dirty="0" smtClean="0"/>
              <a:t>Gymnosperms (gets flowers)</a:t>
            </a:r>
          </a:p>
          <a:p>
            <a:pPr marL="742950" lvl="1" indent="-285750">
              <a:buFont typeface="Arial" pitchFamily="34" charset="0"/>
              <a:buChar char="•"/>
            </a:pPr>
            <a:r>
              <a:rPr lang="en-US" dirty="0" smtClean="0"/>
              <a:t>Angiosperms</a:t>
            </a:r>
          </a:p>
          <a:p>
            <a:pPr marL="285750" indent="-285750">
              <a:buFont typeface="Arial" pitchFamily="34" charset="0"/>
              <a:buChar char="•"/>
            </a:pPr>
            <a:r>
              <a:rPr lang="en-US" dirty="0" smtClean="0"/>
              <a:t>Play an important role generating oxygen and taking carbon dioxide from the air, which contributes to global warming</a:t>
            </a:r>
          </a:p>
        </p:txBody>
      </p:sp>
    </p:spTree>
    <p:extLst>
      <p:ext uri="{BB962C8B-B14F-4D97-AF65-F5344CB8AC3E}">
        <p14:creationId xmlns:p14="http://schemas.microsoft.com/office/powerpoint/2010/main" val="15996760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Compare and Contrast Fungi and </a:t>
            </a:r>
            <a:r>
              <a:rPr lang="en-US" dirty="0" err="1" smtClean="0"/>
              <a:t>Protists</a:t>
            </a:r>
            <a:endParaRPr lang="en-US" dirty="0"/>
          </a:p>
        </p:txBody>
      </p:sp>
      <p:sp>
        <p:nvSpPr>
          <p:cNvPr id="4" name="TextBox 3"/>
          <p:cNvSpPr txBox="1"/>
          <p:nvPr/>
        </p:nvSpPr>
        <p:spPr>
          <a:xfrm>
            <a:off x="0" y="1676400"/>
            <a:ext cx="3205766" cy="3970318"/>
          </a:xfrm>
          <a:prstGeom prst="rect">
            <a:avLst/>
          </a:prstGeom>
          <a:noFill/>
        </p:spPr>
        <p:txBody>
          <a:bodyPr wrap="square" rtlCol="0">
            <a:spAutoFit/>
          </a:bodyPr>
          <a:lstStyle/>
          <a:p>
            <a:pPr algn="ctr"/>
            <a:r>
              <a:rPr lang="en-US" b="1" dirty="0" smtClean="0"/>
              <a:t>FUNGI</a:t>
            </a:r>
          </a:p>
          <a:p>
            <a:pPr marL="285750" indent="-285750">
              <a:buFont typeface="Arial" pitchFamily="34" charset="0"/>
              <a:buChar char="•"/>
            </a:pPr>
            <a:r>
              <a:rPr lang="en-US" dirty="0" smtClean="0"/>
              <a:t>Cell wall made of chitin</a:t>
            </a:r>
          </a:p>
          <a:p>
            <a:pPr marL="285750" indent="-285750">
              <a:buFont typeface="Arial" pitchFamily="34" charset="0"/>
              <a:buChar char="•"/>
            </a:pPr>
            <a:r>
              <a:rPr lang="en-US" dirty="0" smtClean="0"/>
              <a:t>Made of hyphae</a:t>
            </a:r>
          </a:p>
          <a:p>
            <a:pPr marL="285750" indent="-285750">
              <a:buFont typeface="Arial" pitchFamily="34" charset="0"/>
              <a:buChar char="•"/>
            </a:pPr>
            <a:r>
              <a:rPr lang="en-US" dirty="0" smtClean="0"/>
              <a:t>Classified by a structure present in sexual phase of development</a:t>
            </a:r>
          </a:p>
          <a:p>
            <a:pPr marL="742950" lvl="1" indent="-285750">
              <a:buFont typeface="Arial" pitchFamily="34" charset="0"/>
              <a:buChar char="•"/>
            </a:pPr>
            <a:r>
              <a:rPr lang="en-US" dirty="0" smtClean="0"/>
              <a:t>common molds (</a:t>
            </a:r>
            <a:r>
              <a:rPr lang="en-US" dirty="0" err="1" smtClean="0"/>
              <a:t>zygospores</a:t>
            </a:r>
            <a:r>
              <a:rPr lang="en-US" dirty="0" smtClean="0"/>
              <a:t>)</a:t>
            </a:r>
            <a:endParaRPr lang="en-US" dirty="0"/>
          </a:p>
          <a:p>
            <a:pPr marL="742950" lvl="1" indent="-285750">
              <a:buFont typeface="Arial" pitchFamily="34" charset="0"/>
              <a:buChar char="•"/>
            </a:pPr>
            <a:r>
              <a:rPr lang="en-US" dirty="0" smtClean="0"/>
              <a:t>sac fungi (</a:t>
            </a:r>
            <a:r>
              <a:rPr lang="en-US" dirty="0" err="1" smtClean="0"/>
              <a:t>ascus</a:t>
            </a:r>
            <a:r>
              <a:rPr lang="en-US" dirty="0" smtClean="0"/>
              <a:t>)</a:t>
            </a:r>
            <a:endParaRPr lang="en-US" dirty="0"/>
          </a:p>
          <a:p>
            <a:pPr marL="742950" lvl="1" indent="-285750">
              <a:buFont typeface="Arial" pitchFamily="34" charset="0"/>
              <a:buChar char="•"/>
            </a:pPr>
            <a:r>
              <a:rPr lang="en-US" dirty="0" smtClean="0"/>
              <a:t>club fungi (</a:t>
            </a:r>
            <a:r>
              <a:rPr lang="en-US" dirty="0" err="1" smtClean="0"/>
              <a:t>basidia</a:t>
            </a:r>
            <a:r>
              <a:rPr lang="en-US" dirty="0" smtClean="0"/>
              <a:t>)</a:t>
            </a:r>
            <a:endParaRPr lang="en-US" dirty="0"/>
          </a:p>
          <a:p>
            <a:pPr marL="742950" lvl="1" indent="-285750">
              <a:buFont typeface="Arial" pitchFamily="34" charset="0"/>
              <a:buChar char="•"/>
            </a:pPr>
            <a:r>
              <a:rPr lang="en-US" dirty="0"/>
              <a:t>Imperfect fungi</a:t>
            </a:r>
          </a:p>
          <a:p>
            <a:pPr marL="400050" lvl="1"/>
            <a:r>
              <a:rPr lang="en-US" dirty="0" smtClean="0"/>
              <a:t>(none observed)</a:t>
            </a:r>
          </a:p>
          <a:p>
            <a:pPr marL="742950" lvl="1" indent="-285750">
              <a:buFont typeface="Arial" pitchFamily="34" charset="0"/>
              <a:buChar char="•"/>
            </a:pPr>
            <a:endParaRPr lang="en-US" dirty="0" smtClean="0"/>
          </a:p>
          <a:p>
            <a:pPr marL="285750" indent="-285750">
              <a:buFont typeface="Arial" pitchFamily="34" charset="0"/>
              <a:buChar char="•"/>
            </a:pPr>
            <a:endParaRPr lang="en-US" dirty="0"/>
          </a:p>
        </p:txBody>
      </p:sp>
      <p:sp>
        <p:nvSpPr>
          <p:cNvPr id="5" name="TextBox 4"/>
          <p:cNvSpPr txBox="1"/>
          <p:nvPr/>
        </p:nvSpPr>
        <p:spPr>
          <a:xfrm>
            <a:off x="3186448" y="1676400"/>
            <a:ext cx="2147552" cy="4524315"/>
          </a:xfrm>
          <a:prstGeom prst="rect">
            <a:avLst/>
          </a:prstGeom>
          <a:noFill/>
        </p:spPr>
        <p:txBody>
          <a:bodyPr wrap="square" rtlCol="0">
            <a:spAutoFit/>
          </a:bodyPr>
          <a:lstStyle/>
          <a:p>
            <a:pPr algn="ctr"/>
            <a:r>
              <a:rPr lang="en-US" b="1" dirty="0" smtClean="0"/>
              <a:t>BOTH</a:t>
            </a:r>
          </a:p>
          <a:p>
            <a:pPr marL="285750" indent="-285750">
              <a:buFont typeface="Arial" pitchFamily="34" charset="0"/>
              <a:buChar char="•"/>
            </a:pPr>
            <a:r>
              <a:rPr lang="en-US" dirty="0" smtClean="0"/>
              <a:t>Eukaryotic-contains nucleus</a:t>
            </a:r>
          </a:p>
          <a:p>
            <a:pPr marL="285750" indent="-285750">
              <a:buFont typeface="Arial" pitchFamily="34" charset="0"/>
              <a:buChar char="•"/>
            </a:pPr>
            <a:r>
              <a:rPr lang="en-US" dirty="0" smtClean="0"/>
              <a:t>Heterotrophs</a:t>
            </a:r>
          </a:p>
          <a:p>
            <a:pPr marL="285750" indent="-285750">
              <a:buFont typeface="Arial" pitchFamily="34" charset="0"/>
              <a:buChar char="•"/>
            </a:pPr>
            <a:r>
              <a:rPr lang="en-US" dirty="0" smtClean="0"/>
              <a:t>Multicellular and Unicellular</a:t>
            </a:r>
          </a:p>
          <a:p>
            <a:pPr marL="285750" indent="-285750">
              <a:buFont typeface="Arial" pitchFamily="34" charset="0"/>
              <a:buChar char="•"/>
            </a:pPr>
            <a:r>
              <a:rPr lang="en-US" dirty="0" smtClean="0"/>
              <a:t>Both are medically and economically important</a:t>
            </a:r>
          </a:p>
          <a:p>
            <a:pPr marL="285750" indent="-285750">
              <a:buFont typeface="Arial" pitchFamily="34" charset="0"/>
              <a:buChar char="•"/>
            </a:pPr>
            <a:r>
              <a:rPr lang="en-US" dirty="0" smtClean="0"/>
              <a:t>Have spores</a:t>
            </a:r>
          </a:p>
          <a:p>
            <a:pPr marL="285750" indent="-285750">
              <a:buFont typeface="Arial" pitchFamily="34" charset="0"/>
              <a:buChar char="•"/>
            </a:pPr>
            <a:r>
              <a:rPr lang="en-US" dirty="0" smtClean="0"/>
              <a:t>Have fruiting bodies</a:t>
            </a:r>
          </a:p>
          <a:p>
            <a:pPr marL="285750" indent="-285750">
              <a:buFont typeface="Arial" pitchFamily="34" charset="0"/>
              <a:buChar char="•"/>
            </a:pPr>
            <a:r>
              <a:rPr lang="en-US" dirty="0" smtClean="0"/>
              <a:t>Cycle nutrients in soil and decompose</a:t>
            </a:r>
            <a:endParaRPr lang="en-US" dirty="0"/>
          </a:p>
        </p:txBody>
      </p:sp>
      <p:sp>
        <p:nvSpPr>
          <p:cNvPr id="6" name="TextBox 5"/>
          <p:cNvSpPr txBox="1"/>
          <p:nvPr/>
        </p:nvSpPr>
        <p:spPr>
          <a:xfrm>
            <a:off x="5257800" y="1066800"/>
            <a:ext cx="3733800" cy="5909310"/>
          </a:xfrm>
          <a:prstGeom prst="rect">
            <a:avLst/>
          </a:prstGeom>
          <a:noFill/>
        </p:spPr>
        <p:txBody>
          <a:bodyPr wrap="square" rtlCol="0">
            <a:spAutoFit/>
          </a:bodyPr>
          <a:lstStyle/>
          <a:p>
            <a:pPr algn="ctr"/>
            <a:r>
              <a:rPr lang="en-US" b="1" dirty="0" err="1" smtClean="0"/>
              <a:t>Protists</a:t>
            </a:r>
            <a:endParaRPr lang="en-US" b="1" dirty="0" smtClean="0"/>
          </a:p>
          <a:p>
            <a:pPr marL="285750" indent="-285750">
              <a:buFont typeface="Arial" pitchFamily="34" charset="0"/>
              <a:buChar char="•"/>
            </a:pPr>
            <a:r>
              <a:rPr lang="en-US" dirty="0" smtClean="0"/>
              <a:t>Autotrophs too</a:t>
            </a:r>
          </a:p>
          <a:p>
            <a:pPr marL="285750" indent="-285750">
              <a:buFont typeface="Arial" pitchFamily="34" charset="0"/>
              <a:buChar char="•"/>
            </a:pPr>
            <a:r>
              <a:rPr lang="en-US" dirty="0" smtClean="0"/>
              <a:t>Can be colonial too</a:t>
            </a:r>
          </a:p>
          <a:p>
            <a:pPr marL="285750" indent="-285750">
              <a:buFont typeface="Arial" pitchFamily="34" charset="0"/>
              <a:buChar char="•"/>
            </a:pPr>
            <a:r>
              <a:rPr lang="en-US" dirty="0" smtClean="0"/>
              <a:t>First eukaryotes</a:t>
            </a:r>
          </a:p>
          <a:p>
            <a:pPr marL="285750" indent="-285750">
              <a:buFont typeface="Arial" pitchFamily="34" charset="0"/>
              <a:buChar char="•"/>
            </a:pPr>
            <a:r>
              <a:rPr lang="en-US" dirty="0" smtClean="0"/>
              <a:t>Cell walls have cellulose in some</a:t>
            </a:r>
          </a:p>
          <a:p>
            <a:pPr marL="285750" indent="-285750">
              <a:buFont typeface="Arial" pitchFamily="34" charset="0"/>
              <a:buChar char="•"/>
            </a:pPr>
            <a:r>
              <a:rPr lang="en-US" dirty="0" smtClean="0"/>
              <a:t>Chloroplasts present in some</a:t>
            </a:r>
          </a:p>
          <a:p>
            <a:pPr marL="285750" indent="-285750">
              <a:buFont typeface="Arial" pitchFamily="34" charset="0"/>
              <a:buChar char="•"/>
            </a:pPr>
            <a:r>
              <a:rPr lang="en-US" dirty="0" smtClean="0"/>
              <a:t>Classified by ways they obtain nutrition:</a:t>
            </a:r>
          </a:p>
          <a:p>
            <a:pPr marL="742950" lvl="1" indent="-285750">
              <a:buFont typeface="Arial" pitchFamily="34" charset="0"/>
              <a:buChar char="•"/>
            </a:pPr>
            <a:r>
              <a:rPr lang="en-US" dirty="0" err="1" smtClean="0"/>
              <a:t>Animallike</a:t>
            </a:r>
            <a:r>
              <a:rPr lang="en-US" dirty="0" smtClean="0"/>
              <a:t> (heterotrophs)</a:t>
            </a:r>
          </a:p>
          <a:p>
            <a:pPr marL="1200150" lvl="2" indent="-285750">
              <a:buFont typeface="Arial" pitchFamily="34" charset="0"/>
              <a:buChar char="•"/>
            </a:pPr>
            <a:r>
              <a:rPr lang="en-US" dirty="0" smtClean="0"/>
              <a:t>Ciliates, </a:t>
            </a:r>
            <a:r>
              <a:rPr lang="en-US" dirty="0" err="1" smtClean="0"/>
              <a:t>sarcodines</a:t>
            </a:r>
            <a:r>
              <a:rPr lang="en-US" dirty="0" smtClean="0"/>
              <a:t>, </a:t>
            </a:r>
            <a:r>
              <a:rPr lang="en-US" dirty="0" err="1" smtClean="0"/>
              <a:t>zooflagellates</a:t>
            </a:r>
            <a:r>
              <a:rPr lang="en-US" dirty="0" smtClean="0"/>
              <a:t>, </a:t>
            </a:r>
            <a:r>
              <a:rPr lang="en-US" dirty="0" err="1" smtClean="0"/>
              <a:t>sporozoans</a:t>
            </a:r>
            <a:endParaRPr lang="en-US" dirty="0" smtClean="0"/>
          </a:p>
          <a:p>
            <a:pPr marL="742950" lvl="1" indent="-285750">
              <a:buFont typeface="Arial" pitchFamily="34" charset="0"/>
              <a:buChar char="•"/>
            </a:pPr>
            <a:r>
              <a:rPr lang="en-US" dirty="0" smtClean="0"/>
              <a:t>Plantlike (</a:t>
            </a:r>
            <a:r>
              <a:rPr lang="en-US" dirty="0" err="1" smtClean="0"/>
              <a:t>autotophs</a:t>
            </a:r>
            <a:r>
              <a:rPr lang="en-US" dirty="0" smtClean="0"/>
              <a:t>)</a:t>
            </a:r>
          </a:p>
          <a:p>
            <a:pPr marL="1200150" lvl="2" indent="-285750">
              <a:buFont typeface="Arial" pitchFamily="34" charset="0"/>
              <a:buChar char="•"/>
            </a:pPr>
            <a:r>
              <a:rPr lang="en-US" dirty="0" smtClean="0"/>
              <a:t>Euglena, algae, </a:t>
            </a:r>
            <a:r>
              <a:rPr lang="en-US" dirty="0" err="1" smtClean="0"/>
              <a:t>dinoflagellates</a:t>
            </a:r>
            <a:r>
              <a:rPr lang="en-US" dirty="0" smtClean="0"/>
              <a:t>, diatoms</a:t>
            </a:r>
          </a:p>
          <a:p>
            <a:pPr marL="742950" lvl="1" indent="-285750">
              <a:buFont typeface="Arial" pitchFamily="34" charset="0"/>
              <a:buChar char="•"/>
            </a:pPr>
            <a:r>
              <a:rPr lang="en-US" dirty="0" err="1" smtClean="0"/>
              <a:t>Fungallike</a:t>
            </a:r>
            <a:r>
              <a:rPr lang="en-US" dirty="0" smtClean="0"/>
              <a:t> (heterotrophs-decomposers /parasites)</a:t>
            </a:r>
          </a:p>
          <a:p>
            <a:pPr marL="1200150" lvl="2" indent="-285750">
              <a:buFont typeface="Arial" pitchFamily="34" charset="0"/>
              <a:buChar char="•"/>
            </a:pPr>
            <a:r>
              <a:rPr lang="en-US" dirty="0" smtClean="0"/>
              <a:t>Have centrioles</a:t>
            </a:r>
          </a:p>
          <a:p>
            <a:pPr marL="1200150" lvl="2" indent="-285750">
              <a:buFont typeface="Arial" pitchFamily="34" charset="0"/>
              <a:buChar char="•"/>
            </a:pPr>
            <a:r>
              <a:rPr lang="en-US" dirty="0" smtClean="0"/>
              <a:t>Lack chitin cell walls</a:t>
            </a:r>
            <a:endParaRPr lang="en-US" dirty="0"/>
          </a:p>
          <a:p>
            <a:pPr marL="1200150" lvl="2" indent="-285750">
              <a:buFont typeface="Arial" pitchFamily="34" charset="0"/>
              <a:buChar char="•"/>
            </a:pPr>
            <a:r>
              <a:rPr lang="en-US" dirty="0" smtClean="0"/>
              <a:t>Slime molds, water molds</a:t>
            </a:r>
          </a:p>
        </p:txBody>
      </p:sp>
    </p:spTree>
    <p:extLst>
      <p:ext uri="{BB962C8B-B14F-4D97-AF65-F5344CB8AC3E}">
        <p14:creationId xmlns:p14="http://schemas.microsoft.com/office/powerpoint/2010/main" val="13926106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fontScale="90000"/>
          </a:bodyPr>
          <a:lstStyle/>
          <a:p>
            <a:r>
              <a:rPr lang="en-US" dirty="0" smtClean="0"/>
              <a:t>Compare and Contrast Fungi and Animals</a:t>
            </a:r>
            <a:endParaRPr lang="en-US" dirty="0"/>
          </a:p>
        </p:txBody>
      </p:sp>
      <p:sp>
        <p:nvSpPr>
          <p:cNvPr id="4" name="TextBox 3"/>
          <p:cNvSpPr txBox="1"/>
          <p:nvPr/>
        </p:nvSpPr>
        <p:spPr>
          <a:xfrm>
            <a:off x="0" y="1676400"/>
            <a:ext cx="3205766" cy="4801314"/>
          </a:xfrm>
          <a:prstGeom prst="rect">
            <a:avLst/>
          </a:prstGeom>
          <a:noFill/>
        </p:spPr>
        <p:txBody>
          <a:bodyPr wrap="square" rtlCol="0">
            <a:spAutoFit/>
          </a:bodyPr>
          <a:lstStyle/>
          <a:p>
            <a:pPr algn="ctr"/>
            <a:r>
              <a:rPr lang="en-US" b="1" dirty="0" smtClean="0"/>
              <a:t>FUNGI</a:t>
            </a:r>
          </a:p>
          <a:p>
            <a:pPr marL="285750" indent="-285750">
              <a:buFont typeface="Arial" pitchFamily="34" charset="0"/>
              <a:buChar char="•"/>
            </a:pPr>
            <a:r>
              <a:rPr lang="en-US" dirty="0" smtClean="0"/>
              <a:t>Cell wall made of chitin</a:t>
            </a:r>
          </a:p>
          <a:p>
            <a:pPr marL="285750" indent="-285750">
              <a:buFont typeface="Arial" pitchFamily="34" charset="0"/>
              <a:buChar char="•"/>
            </a:pPr>
            <a:r>
              <a:rPr lang="en-US" dirty="0" smtClean="0"/>
              <a:t>Made of hyphae</a:t>
            </a:r>
          </a:p>
          <a:p>
            <a:pPr marL="285750" indent="-285750">
              <a:buFont typeface="Arial" pitchFamily="34" charset="0"/>
              <a:buChar char="•"/>
            </a:pPr>
            <a:r>
              <a:rPr lang="en-US" dirty="0" smtClean="0"/>
              <a:t>Also have unicellular yeast</a:t>
            </a:r>
          </a:p>
          <a:p>
            <a:pPr marL="285750" indent="-285750">
              <a:buFont typeface="Arial" pitchFamily="34" charset="0"/>
              <a:buChar char="•"/>
            </a:pPr>
            <a:r>
              <a:rPr lang="en-US" dirty="0" smtClean="0"/>
              <a:t>Classified by a structure present in sexual phase of development</a:t>
            </a:r>
          </a:p>
          <a:p>
            <a:pPr marL="742950" lvl="1" indent="-285750">
              <a:buFont typeface="Arial" pitchFamily="34" charset="0"/>
              <a:buChar char="•"/>
            </a:pPr>
            <a:r>
              <a:rPr lang="en-US" dirty="0" smtClean="0"/>
              <a:t>common molds (</a:t>
            </a:r>
            <a:r>
              <a:rPr lang="en-US" dirty="0" err="1" smtClean="0"/>
              <a:t>zygospores</a:t>
            </a:r>
            <a:r>
              <a:rPr lang="en-US" dirty="0" smtClean="0"/>
              <a:t>)</a:t>
            </a:r>
            <a:endParaRPr lang="en-US" dirty="0"/>
          </a:p>
          <a:p>
            <a:pPr marL="742950" lvl="1" indent="-285750">
              <a:buFont typeface="Arial" pitchFamily="34" charset="0"/>
              <a:buChar char="•"/>
            </a:pPr>
            <a:r>
              <a:rPr lang="en-US" dirty="0" smtClean="0"/>
              <a:t>sac fungi (</a:t>
            </a:r>
            <a:r>
              <a:rPr lang="en-US" dirty="0" err="1" smtClean="0"/>
              <a:t>ascus</a:t>
            </a:r>
            <a:r>
              <a:rPr lang="en-US" dirty="0" smtClean="0"/>
              <a:t>)</a:t>
            </a:r>
            <a:endParaRPr lang="en-US" dirty="0"/>
          </a:p>
          <a:p>
            <a:pPr marL="742950" lvl="1" indent="-285750">
              <a:buFont typeface="Arial" pitchFamily="34" charset="0"/>
              <a:buChar char="•"/>
            </a:pPr>
            <a:r>
              <a:rPr lang="en-US" dirty="0" smtClean="0"/>
              <a:t>club fungi (</a:t>
            </a:r>
            <a:r>
              <a:rPr lang="en-US" dirty="0" err="1" smtClean="0"/>
              <a:t>basidia</a:t>
            </a:r>
            <a:r>
              <a:rPr lang="en-US" dirty="0" smtClean="0"/>
              <a:t>)</a:t>
            </a:r>
            <a:endParaRPr lang="en-US" dirty="0"/>
          </a:p>
          <a:p>
            <a:pPr marL="742950" lvl="1" indent="-285750">
              <a:buFont typeface="Arial" pitchFamily="34" charset="0"/>
              <a:buChar char="•"/>
            </a:pPr>
            <a:r>
              <a:rPr lang="en-US" dirty="0"/>
              <a:t>Imperfect fungi</a:t>
            </a:r>
          </a:p>
          <a:p>
            <a:pPr marL="400050" lvl="1"/>
            <a:r>
              <a:rPr lang="en-US" dirty="0" smtClean="0"/>
              <a:t>(none observed)</a:t>
            </a:r>
          </a:p>
          <a:p>
            <a:pPr marL="228600" indent="-285750">
              <a:buFont typeface="Arial" pitchFamily="34" charset="0"/>
              <a:buChar char="•"/>
            </a:pPr>
            <a:r>
              <a:rPr lang="en-US" dirty="0" smtClean="0"/>
              <a:t>Immobile</a:t>
            </a:r>
          </a:p>
          <a:p>
            <a:pPr marL="228600" indent="-285750">
              <a:buFont typeface="Arial" pitchFamily="34" charset="0"/>
              <a:buChar char="•"/>
            </a:pPr>
            <a:r>
              <a:rPr lang="en-US" dirty="0" smtClean="0"/>
              <a:t>Absorb food</a:t>
            </a:r>
          </a:p>
          <a:p>
            <a:pPr marL="742950" lvl="1" indent="-285750">
              <a:buFont typeface="Arial" pitchFamily="34" charset="0"/>
              <a:buChar char="•"/>
            </a:pPr>
            <a:endParaRPr lang="en-US" dirty="0" smtClean="0"/>
          </a:p>
          <a:p>
            <a:pPr marL="285750" indent="-285750">
              <a:buFont typeface="Arial" pitchFamily="34" charset="0"/>
              <a:buChar char="•"/>
            </a:pPr>
            <a:endParaRPr lang="en-US" dirty="0"/>
          </a:p>
        </p:txBody>
      </p:sp>
      <p:sp>
        <p:nvSpPr>
          <p:cNvPr id="5" name="TextBox 4"/>
          <p:cNvSpPr txBox="1"/>
          <p:nvPr/>
        </p:nvSpPr>
        <p:spPr>
          <a:xfrm>
            <a:off x="3186448" y="1676400"/>
            <a:ext cx="2147552" cy="3693319"/>
          </a:xfrm>
          <a:prstGeom prst="rect">
            <a:avLst/>
          </a:prstGeom>
          <a:noFill/>
        </p:spPr>
        <p:txBody>
          <a:bodyPr wrap="square" rtlCol="0">
            <a:spAutoFit/>
          </a:bodyPr>
          <a:lstStyle/>
          <a:p>
            <a:pPr algn="ctr"/>
            <a:r>
              <a:rPr lang="en-US" b="1" dirty="0" smtClean="0"/>
              <a:t>BOTH</a:t>
            </a:r>
          </a:p>
          <a:p>
            <a:pPr marL="285750" indent="-285750">
              <a:buFont typeface="Arial" pitchFamily="34" charset="0"/>
              <a:buChar char="•"/>
            </a:pPr>
            <a:r>
              <a:rPr lang="en-US" dirty="0" smtClean="0"/>
              <a:t>Eukaryotic-contains nucleus and membrane bound organelles</a:t>
            </a:r>
          </a:p>
          <a:p>
            <a:pPr marL="285750" indent="-285750">
              <a:buFont typeface="Arial" pitchFamily="34" charset="0"/>
              <a:buChar char="•"/>
            </a:pPr>
            <a:r>
              <a:rPr lang="en-US" dirty="0" smtClean="0"/>
              <a:t>Heterotrophs</a:t>
            </a:r>
          </a:p>
          <a:p>
            <a:pPr marL="285750" indent="-285750">
              <a:buFont typeface="Arial" pitchFamily="34" charset="0"/>
              <a:buChar char="•"/>
            </a:pPr>
            <a:r>
              <a:rPr lang="en-US" dirty="0" smtClean="0"/>
              <a:t>Multicellular </a:t>
            </a:r>
          </a:p>
          <a:p>
            <a:pPr marL="285750" indent="-285750">
              <a:buFont typeface="Arial" pitchFamily="34" charset="0"/>
              <a:buChar char="•"/>
            </a:pPr>
            <a:r>
              <a:rPr lang="en-US" dirty="0" smtClean="0"/>
              <a:t>Both are medically and economically important</a:t>
            </a:r>
          </a:p>
          <a:p>
            <a:pPr marL="285750" indent="-285750">
              <a:buFont typeface="Arial" pitchFamily="34" charset="0"/>
              <a:buChar char="•"/>
            </a:pPr>
            <a:r>
              <a:rPr lang="en-US" dirty="0" smtClean="0"/>
              <a:t>Asexual/sexual reproduction</a:t>
            </a:r>
          </a:p>
        </p:txBody>
      </p:sp>
      <p:sp>
        <p:nvSpPr>
          <p:cNvPr id="6" name="TextBox 5"/>
          <p:cNvSpPr txBox="1"/>
          <p:nvPr/>
        </p:nvSpPr>
        <p:spPr>
          <a:xfrm>
            <a:off x="5379076" y="1676400"/>
            <a:ext cx="3733800" cy="4801314"/>
          </a:xfrm>
          <a:prstGeom prst="rect">
            <a:avLst/>
          </a:prstGeom>
          <a:noFill/>
        </p:spPr>
        <p:txBody>
          <a:bodyPr wrap="square" rtlCol="0">
            <a:spAutoFit/>
          </a:bodyPr>
          <a:lstStyle/>
          <a:p>
            <a:pPr algn="ctr"/>
            <a:r>
              <a:rPr lang="en-US" b="1" dirty="0" smtClean="0"/>
              <a:t>Animals</a:t>
            </a:r>
          </a:p>
          <a:p>
            <a:pPr marL="285750" indent="-285750">
              <a:buFont typeface="Arial" pitchFamily="34" charset="0"/>
              <a:buChar char="•"/>
            </a:pPr>
            <a:r>
              <a:rPr lang="en-US" dirty="0" smtClean="0"/>
              <a:t>Lack cell walls</a:t>
            </a:r>
          </a:p>
          <a:p>
            <a:pPr marL="285750" indent="-285750">
              <a:buFont typeface="Arial" pitchFamily="34" charset="0"/>
              <a:buChar char="•"/>
            </a:pPr>
            <a:r>
              <a:rPr lang="en-US" dirty="0" smtClean="0"/>
              <a:t>Have 4 tissues:</a:t>
            </a:r>
          </a:p>
          <a:p>
            <a:pPr marL="742950" lvl="1" indent="-285750">
              <a:buFont typeface="Arial" pitchFamily="34" charset="0"/>
              <a:buChar char="•"/>
            </a:pPr>
            <a:r>
              <a:rPr lang="en-US" dirty="0" smtClean="0"/>
              <a:t>Epithelial</a:t>
            </a:r>
          </a:p>
          <a:p>
            <a:pPr marL="742950" lvl="1" indent="-285750">
              <a:buFont typeface="Arial" pitchFamily="34" charset="0"/>
              <a:buChar char="•"/>
            </a:pPr>
            <a:r>
              <a:rPr lang="en-US" dirty="0" smtClean="0"/>
              <a:t>Muscular</a:t>
            </a:r>
          </a:p>
          <a:p>
            <a:pPr marL="742950" lvl="1" indent="-285750">
              <a:buFont typeface="Arial" pitchFamily="34" charset="0"/>
              <a:buChar char="•"/>
            </a:pPr>
            <a:r>
              <a:rPr lang="en-US" dirty="0" smtClean="0"/>
              <a:t>Connective</a:t>
            </a:r>
          </a:p>
          <a:p>
            <a:pPr marL="742950" lvl="1" indent="-285750">
              <a:buFont typeface="Arial" pitchFamily="34" charset="0"/>
              <a:buChar char="•"/>
            </a:pPr>
            <a:r>
              <a:rPr lang="en-US" dirty="0" smtClean="0"/>
              <a:t>Nervous</a:t>
            </a:r>
          </a:p>
          <a:p>
            <a:pPr marL="285750" indent="-285750">
              <a:buFont typeface="Arial" pitchFamily="34" charset="0"/>
              <a:buChar char="•"/>
            </a:pPr>
            <a:r>
              <a:rPr lang="en-US" dirty="0" smtClean="0"/>
              <a:t>Grouped into invertebrates (no backbone) and vertebrates (have backbone)</a:t>
            </a:r>
          </a:p>
          <a:p>
            <a:pPr marL="285750" indent="-285750">
              <a:buFont typeface="Arial" pitchFamily="34" charset="0"/>
              <a:buChar char="•"/>
            </a:pPr>
            <a:r>
              <a:rPr lang="en-US" dirty="0" smtClean="0"/>
              <a:t>Most Can move</a:t>
            </a:r>
          </a:p>
          <a:p>
            <a:pPr marL="285750" indent="-285750">
              <a:buFont typeface="Arial" pitchFamily="34" charset="0"/>
              <a:buChar char="•"/>
            </a:pPr>
            <a:r>
              <a:rPr lang="en-US" dirty="0" smtClean="0"/>
              <a:t>Ingest food</a:t>
            </a:r>
          </a:p>
          <a:p>
            <a:pPr marL="285750" indent="-285750">
              <a:buFont typeface="Arial" pitchFamily="34" charset="0"/>
              <a:buChar char="•"/>
            </a:pPr>
            <a:r>
              <a:rPr lang="en-US" dirty="0" smtClean="0"/>
              <a:t>Respire</a:t>
            </a:r>
          </a:p>
          <a:p>
            <a:pPr marL="285750" indent="-285750">
              <a:buFont typeface="Arial" pitchFamily="34" charset="0"/>
              <a:buChar char="•"/>
            </a:pPr>
            <a:r>
              <a:rPr lang="en-US" dirty="0" smtClean="0"/>
              <a:t>Have circulation</a:t>
            </a:r>
          </a:p>
          <a:p>
            <a:pPr marL="285750" indent="-285750">
              <a:buFont typeface="Arial" pitchFamily="34" charset="0"/>
              <a:buChar char="•"/>
            </a:pPr>
            <a:r>
              <a:rPr lang="en-US" dirty="0" smtClean="0"/>
              <a:t>Must excrete waste</a:t>
            </a:r>
          </a:p>
          <a:p>
            <a:pPr marL="285750" indent="-285750">
              <a:buFont typeface="Arial" pitchFamily="34" charset="0"/>
              <a:buChar char="•"/>
            </a:pPr>
            <a:r>
              <a:rPr lang="en-US" dirty="0" smtClean="0"/>
              <a:t>Respond to environment using nerve cells</a:t>
            </a:r>
          </a:p>
        </p:txBody>
      </p:sp>
    </p:spTree>
    <p:extLst>
      <p:ext uri="{BB962C8B-B14F-4D97-AF65-F5344CB8AC3E}">
        <p14:creationId xmlns:p14="http://schemas.microsoft.com/office/powerpoint/2010/main" val="13559071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Diversity of Life</a:t>
            </a:r>
            <a:endParaRPr lang="en-US" dirty="0"/>
          </a:p>
        </p:txBody>
      </p:sp>
      <p:sp>
        <p:nvSpPr>
          <p:cNvPr id="3" name="Content Placeholder 2"/>
          <p:cNvSpPr>
            <a:spLocks noGrp="1"/>
          </p:cNvSpPr>
          <p:nvPr>
            <p:ph idx="1"/>
          </p:nvPr>
        </p:nvSpPr>
        <p:spPr/>
        <p:txBody>
          <a:bodyPr/>
          <a:lstStyle/>
          <a:p>
            <a:pPr marL="0" indent="0">
              <a:buNone/>
            </a:pPr>
            <a:r>
              <a:rPr lang="en-US" dirty="0" smtClean="0"/>
              <a:t>11. Differentiate </a:t>
            </a:r>
            <a:r>
              <a:rPr lang="en-US" dirty="0"/>
              <a:t>between</a:t>
            </a:r>
            <a:r>
              <a:rPr lang="en-US" i="1" dirty="0"/>
              <a:t> vascular</a:t>
            </a:r>
            <a:r>
              <a:rPr lang="en-US" dirty="0"/>
              <a:t> and </a:t>
            </a:r>
            <a:r>
              <a:rPr lang="en-US" i="1" dirty="0"/>
              <a:t>nonvascular </a:t>
            </a:r>
            <a:r>
              <a:rPr lang="en-US" i="1" dirty="0" smtClean="0"/>
              <a:t>plants</a:t>
            </a:r>
            <a:endParaRPr lang="en-US" dirty="0"/>
          </a:p>
        </p:txBody>
      </p:sp>
    </p:spTree>
    <p:extLst>
      <p:ext uri="{BB962C8B-B14F-4D97-AF65-F5344CB8AC3E}">
        <p14:creationId xmlns:p14="http://schemas.microsoft.com/office/powerpoint/2010/main" val="5399741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Nonvascular Plants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Also called </a:t>
            </a:r>
            <a:r>
              <a:rPr lang="en-US" dirty="0" err="1" smtClean="0"/>
              <a:t>bryophtyes</a:t>
            </a:r>
            <a:r>
              <a:rPr lang="en-US" dirty="0" smtClean="0"/>
              <a:t> (mosses, liverworts, hornworts)</a:t>
            </a:r>
          </a:p>
          <a:p>
            <a:r>
              <a:rPr lang="en-US" dirty="0" smtClean="0"/>
              <a:t>Do not have vascular tissues (bloodstream of plants) to carry water and nutrients</a:t>
            </a:r>
          </a:p>
          <a:p>
            <a:r>
              <a:rPr lang="en-US" dirty="0" smtClean="0"/>
              <a:t>Therefore, they have life cycles that depend on water for reproduction</a:t>
            </a:r>
          </a:p>
          <a:p>
            <a:pPr lvl="1"/>
            <a:r>
              <a:rPr lang="en-US" dirty="0" smtClean="0"/>
              <a:t>Sperm must swim through water to reach the eggs of other individuals</a:t>
            </a:r>
          </a:p>
          <a:p>
            <a:r>
              <a:rPr lang="en-US" dirty="0" smtClean="0"/>
              <a:t>Nonvascular plants can draw up water by osmosis only a few centimeters above the ground</a:t>
            </a:r>
          </a:p>
          <a:p>
            <a:pPr lvl="1"/>
            <a:r>
              <a:rPr lang="en-US" dirty="0" smtClean="0"/>
              <a:t>Keeps plants small</a:t>
            </a:r>
          </a:p>
          <a:p>
            <a:r>
              <a:rPr lang="en-US" dirty="0"/>
              <a:t>Many are pioneer plants, growing on bare rock and contributing to soil development. </a:t>
            </a:r>
            <a:endParaRPr lang="en-US" dirty="0" smtClean="0"/>
          </a:p>
          <a:p>
            <a:pPr marL="457200" lvl="1" indent="0">
              <a:buNone/>
            </a:pPr>
            <a:endParaRPr lang="en-US" dirty="0" smtClean="0"/>
          </a:p>
          <a:p>
            <a:pPr marL="457200" lvl="1" indent="0">
              <a:buNone/>
            </a:pPr>
            <a:endParaRPr lang="en-US" dirty="0"/>
          </a:p>
        </p:txBody>
      </p:sp>
    </p:spTree>
    <p:extLst>
      <p:ext uri="{BB962C8B-B14F-4D97-AF65-F5344CB8AC3E}">
        <p14:creationId xmlns:p14="http://schemas.microsoft.com/office/powerpoint/2010/main" val="34879636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Review: vascular tissue and osmosis</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7000"/>
            <a:ext cx="5257800"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361" y="4105275"/>
            <a:ext cx="3701639"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477000" y="1143000"/>
            <a:ext cx="2190750" cy="2987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1403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Nonvascular Plants</a:t>
            </a:r>
            <a:endParaRPr lang="en-US" dirty="0"/>
          </a:p>
        </p:txBody>
      </p:sp>
      <p:sp>
        <p:nvSpPr>
          <p:cNvPr id="3" name="Content Placeholder 2"/>
          <p:cNvSpPr>
            <a:spLocks noGrp="1"/>
          </p:cNvSpPr>
          <p:nvPr>
            <p:ph idx="1"/>
          </p:nvPr>
        </p:nvSpPr>
        <p:spPr/>
        <p:txBody>
          <a:bodyPr/>
          <a:lstStyle/>
          <a:p>
            <a:r>
              <a:rPr lang="en-US" dirty="0" smtClean="0"/>
              <a:t>Mosses (most abundant)</a:t>
            </a:r>
          </a:p>
          <a:p>
            <a:r>
              <a:rPr lang="en-US" dirty="0" smtClean="0"/>
              <a:t>Liverworts</a:t>
            </a:r>
          </a:p>
          <a:p>
            <a:r>
              <a:rPr lang="en-US" dirty="0" smtClean="0"/>
              <a:t>Hornworts</a:t>
            </a:r>
            <a:endParaRPr lang="en-US" dirty="0"/>
          </a:p>
        </p:txBody>
      </p:sp>
    </p:spTree>
    <p:extLst>
      <p:ext uri="{BB962C8B-B14F-4D97-AF65-F5344CB8AC3E}">
        <p14:creationId xmlns:p14="http://schemas.microsoft.com/office/powerpoint/2010/main" val="40399400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886200" cy="1143000"/>
          </a:xfrm>
        </p:spPr>
        <p:txBody>
          <a:bodyPr>
            <a:normAutofit fontScale="90000"/>
          </a:bodyPr>
          <a:lstStyle/>
          <a:p>
            <a:r>
              <a:rPr lang="en-US" dirty="0" smtClean="0"/>
              <a:t>Nonvascular Plants</a:t>
            </a:r>
            <a:endParaRPr lang="en-US" dirty="0"/>
          </a:p>
        </p:txBody>
      </p:sp>
      <p:sp>
        <p:nvSpPr>
          <p:cNvPr id="3" name="Content Placeholder 2"/>
          <p:cNvSpPr>
            <a:spLocks noGrp="1"/>
          </p:cNvSpPr>
          <p:nvPr>
            <p:ph idx="1"/>
          </p:nvPr>
        </p:nvSpPr>
        <p:spPr>
          <a:xfrm>
            <a:off x="0" y="1752600"/>
            <a:ext cx="6172200" cy="5105400"/>
          </a:xfrm>
        </p:spPr>
        <p:txBody>
          <a:bodyPr>
            <a:normAutofit lnSpcReduction="10000"/>
          </a:bodyPr>
          <a:lstStyle/>
          <a:p>
            <a:r>
              <a:rPr lang="en-US" dirty="0" smtClean="0"/>
              <a:t>Mosses</a:t>
            </a:r>
          </a:p>
          <a:p>
            <a:pPr lvl="1"/>
            <a:r>
              <a:rPr lang="en-US" dirty="0" smtClean="0"/>
              <a:t>Phylum </a:t>
            </a:r>
            <a:r>
              <a:rPr lang="en-US" dirty="0" err="1"/>
              <a:t>B</a:t>
            </a:r>
            <a:r>
              <a:rPr lang="en-US" dirty="0" err="1" smtClean="0"/>
              <a:t>ryophyta</a:t>
            </a:r>
            <a:endParaRPr lang="en-US" dirty="0" smtClean="0"/>
          </a:p>
          <a:p>
            <a:pPr lvl="1"/>
            <a:r>
              <a:rPr lang="en-US" dirty="0" smtClean="0"/>
              <a:t>Most common nonvascular plant</a:t>
            </a:r>
          </a:p>
          <a:p>
            <a:pPr lvl="1"/>
            <a:r>
              <a:rPr lang="en-US" dirty="0" smtClean="0"/>
              <a:t>Well adapted to wet habitats and nutrient-poor soils</a:t>
            </a:r>
          </a:p>
          <a:p>
            <a:pPr lvl="1"/>
            <a:r>
              <a:rPr lang="en-US" dirty="0" smtClean="0"/>
              <a:t>Most abundant plant in polar regions</a:t>
            </a:r>
          </a:p>
          <a:p>
            <a:pPr lvl="1"/>
            <a:r>
              <a:rPr lang="en-US" dirty="0" smtClean="0"/>
              <a:t>Do not have true roots</a:t>
            </a:r>
          </a:p>
          <a:p>
            <a:pPr lvl="2"/>
            <a:r>
              <a:rPr lang="en-US" dirty="0" smtClean="0"/>
              <a:t>Instead, the have rhizoids, which are long, thin cells that anchor them in the ground and absorb water and minerals from the surrounding soil</a:t>
            </a:r>
            <a:endParaRPr 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026"/>
            <a:ext cx="3505200" cy="5275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34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915400" cy="1143000"/>
          </a:xfrm>
        </p:spPr>
        <p:txBody>
          <a:bodyPr>
            <a:normAutofit/>
          </a:bodyPr>
          <a:lstStyle/>
          <a:p>
            <a:r>
              <a:rPr lang="en-US" dirty="0" smtClean="0"/>
              <a:t>Mosses reproduce sexually</a:t>
            </a:r>
            <a:endParaRPr lang="en-US" dirty="0"/>
          </a:p>
        </p:txBody>
      </p:sp>
      <p:sp>
        <p:nvSpPr>
          <p:cNvPr id="3" name="Content Placeholder 2"/>
          <p:cNvSpPr>
            <a:spLocks noGrp="1"/>
          </p:cNvSpPr>
          <p:nvPr>
            <p:ph idx="1"/>
          </p:nvPr>
        </p:nvSpPr>
        <p:spPr>
          <a:xfrm>
            <a:off x="152400" y="1981200"/>
            <a:ext cx="5733245" cy="4525963"/>
          </a:xfrm>
        </p:spPr>
        <p:txBody>
          <a:bodyPr>
            <a:normAutofit fontScale="70000" lnSpcReduction="20000"/>
          </a:bodyPr>
          <a:lstStyle/>
          <a:p>
            <a:r>
              <a:rPr lang="en-US" dirty="0" smtClean="0"/>
              <a:t>The stalk is the sporophyte. </a:t>
            </a:r>
          </a:p>
          <a:p>
            <a:r>
              <a:rPr lang="en-US" dirty="0" smtClean="0"/>
              <a:t>From its cap, spores are cast that land on the ground and develop into the gametophyte—</a:t>
            </a:r>
          </a:p>
          <a:p>
            <a:pPr marL="0" indent="0">
              <a:buNone/>
            </a:pPr>
            <a:r>
              <a:rPr lang="en-US" dirty="0"/>
              <a:t> </a:t>
            </a:r>
            <a:r>
              <a:rPr lang="en-US" dirty="0" smtClean="0"/>
              <a:t>    the leafy green mat. </a:t>
            </a:r>
          </a:p>
          <a:p>
            <a:r>
              <a:rPr lang="en-US" dirty="0" smtClean="0"/>
              <a:t>Special structures within the mat produce sperm and egg. </a:t>
            </a:r>
          </a:p>
          <a:p>
            <a:r>
              <a:rPr lang="en-US" dirty="0" smtClean="0"/>
              <a:t>The sperm swim to the eggs and fertilize them. </a:t>
            </a:r>
          </a:p>
          <a:p>
            <a:r>
              <a:rPr lang="en-US" dirty="0" smtClean="0"/>
              <a:t>A stalk, which remains attached to the mat, results from each fertilized egg. </a:t>
            </a:r>
          </a:p>
          <a:p>
            <a:r>
              <a:rPr lang="en-US" dirty="0" smtClean="0"/>
              <a:t>The moss life cycle thus requires ground water in order to be completed—this is why mosses are always found in moist environments.</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645" y="2286000"/>
            <a:ext cx="3276600" cy="3223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46128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304800"/>
            <a:ext cx="7975600" cy="59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3528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8101</Words>
  <Application>Microsoft Office PowerPoint</Application>
  <PresentationFormat>On-screen Show (4:3)</PresentationFormat>
  <Paragraphs>1045</Paragraphs>
  <Slides>173</Slides>
  <Notes>8</Notes>
  <HiddenSlides>0</HiddenSlides>
  <MMClips>0</MMClips>
  <ScaleCrop>false</ScaleCrop>
  <HeadingPairs>
    <vt:vector size="4" baseType="variant">
      <vt:variant>
        <vt:lpstr>Theme</vt:lpstr>
      </vt:variant>
      <vt:variant>
        <vt:i4>1</vt:i4>
      </vt:variant>
      <vt:variant>
        <vt:lpstr>Slide Titles</vt:lpstr>
      </vt:variant>
      <vt:variant>
        <vt:i4>173</vt:i4>
      </vt:variant>
    </vt:vector>
  </HeadingPairs>
  <TitlesOfParts>
    <vt:vector size="174" baseType="lpstr">
      <vt:lpstr>Office Theme</vt:lpstr>
      <vt:lpstr>Classification and Diversity of Life</vt:lpstr>
      <vt:lpstr>Classification and Diversity of Life Strand</vt:lpstr>
      <vt:lpstr>Classification and Diversity of Life</vt:lpstr>
      <vt:lpstr>3 Domains</vt:lpstr>
      <vt:lpstr>Classification and Diversity of Life</vt:lpstr>
      <vt:lpstr>Characteristics of the 6 Kingdoms</vt:lpstr>
      <vt:lpstr>What’s peptidoglycan?</vt:lpstr>
      <vt:lpstr>What’s cellulose?</vt:lpstr>
      <vt:lpstr>What’s chitin?</vt:lpstr>
      <vt:lpstr>Classification and Diversity of Life</vt:lpstr>
      <vt:lpstr>Classification</vt:lpstr>
      <vt:lpstr>Carolus Linnaeus</vt:lpstr>
      <vt:lpstr>Linnaeus’s hierarchial system of classfication</vt:lpstr>
      <vt:lpstr>What is a species?</vt:lpstr>
      <vt:lpstr>Evolving system of classification</vt:lpstr>
      <vt:lpstr>Classification and Diversity of Life</vt:lpstr>
      <vt:lpstr>Classification and Diversity of Life</vt:lpstr>
      <vt:lpstr>PowerPoint Presentation</vt:lpstr>
      <vt:lpstr>Classification and Diversity of Life</vt:lpstr>
      <vt:lpstr>Viruses</vt:lpstr>
      <vt:lpstr>PowerPoint Presentation</vt:lpstr>
      <vt:lpstr>Specialized Viruses</vt:lpstr>
      <vt:lpstr>PowerPoint Presentation</vt:lpstr>
      <vt:lpstr>Viral Infection</vt:lpstr>
      <vt:lpstr>Lytic Infection</vt:lpstr>
      <vt:lpstr>Lysogenic Infection</vt:lpstr>
      <vt:lpstr>Viruses are parasites of cells</vt:lpstr>
      <vt:lpstr>Are viruses alive?</vt:lpstr>
      <vt:lpstr>PowerPoint Presentation</vt:lpstr>
      <vt:lpstr>Classification and Diversity of Life</vt:lpstr>
      <vt:lpstr>Bacteria Reproduction</vt:lpstr>
      <vt:lpstr>Funguslike Protists: Slime Molds</vt:lpstr>
      <vt:lpstr>PowerPoint Presentation</vt:lpstr>
      <vt:lpstr>Funguslike Protists: Slime Molds</vt:lpstr>
      <vt:lpstr>PowerPoint Presentation</vt:lpstr>
      <vt:lpstr>Fungus Reproduction</vt:lpstr>
      <vt:lpstr>How do plants reproduce?</vt:lpstr>
      <vt:lpstr>The Plant Life Cycle</vt:lpstr>
      <vt:lpstr>PowerPoint Presentation</vt:lpstr>
      <vt:lpstr>Seedless Vascular Plants</vt:lpstr>
      <vt:lpstr>Gymnosperm Life Cycle</vt:lpstr>
      <vt:lpstr>Life cycle of angiosperms</vt:lpstr>
      <vt:lpstr>Classification and Diversity of Life</vt:lpstr>
      <vt:lpstr>Bacteria</vt:lpstr>
      <vt:lpstr>Eubacteria</vt:lpstr>
      <vt:lpstr>PowerPoint Presentation</vt:lpstr>
      <vt:lpstr>Archaebacteria</vt:lpstr>
      <vt:lpstr>Classifying Bacteria</vt:lpstr>
      <vt:lpstr>PowerPoint Presentation</vt:lpstr>
      <vt:lpstr>Bacteria differ in ways they obtain energy</vt:lpstr>
      <vt:lpstr>Releasing Energy</vt:lpstr>
      <vt:lpstr>Classification and Diversity of Life</vt:lpstr>
      <vt:lpstr>Protists</vt:lpstr>
      <vt:lpstr>Classifying protists</vt:lpstr>
      <vt:lpstr>Animallike Protists: Protozoans</vt:lpstr>
      <vt:lpstr>Zooflagellates swim w/ flagella</vt:lpstr>
      <vt:lpstr>Sarcodines extend their cytoplasm</vt:lpstr>
      <vt:lpstr>Ciliates shake their cilia</vt:lpstr>
      <vt:lpstr>Conjugation</vt:lpstr>
      <vt:lpstr>Sporozoans don’t dance</vt:lpstr>
      <vt:lpstr>PowerPoint Presentation</vt:lpstr>
      <vt:lpstr>Plantlike Protists</vt:lpstr>
      <vt:lpstr>Unicellular Algae: Euglenophytes</vt:lpstr>
      <vt:lpstr>Unicellular Algae: Chrysophytes</vt:lpstr>
      <vt:lpstr>Unicellular Algae: Diatoms</vt:lpstr>
      <vt:lpstr>Unicellular Algae: Dinoflagellates</vt:lpstr>
      <vt:lpstr>Red Algae</vt:lpstr>
      <vt:lpstr>Brown Algae</vt:lpstr>
      <vt:lpstr>Green Algae</vt:lpstr>
      <vt:lpstr>Green Algae</vt:lpstr>
      <vt:lpstr>Funguslike Protists</vt:lpstr>
      <vt:lpstr>Funguslike Protists: Slime Molds</vt:lpstr>
      <vt:lpstr>PowerPoint Presentation</vt:lpstr>
      <vt:lpstr>Funguslike Protists: Slime Molds</vt:lpstr>
      <vt:lpstr>PowerPoint Presentation</vt:lpstr>
      <vt:lpstr>Funguslike Protists: Water Molds</vt:lpstr>
      <vt:lpstr>PowerPoint Presentation</vt:lpstr>
      <vt:lpstr>Classification and Diversity of Life</vt:lpstr>
      <vt:lpstr>What are Fungi?</vt:lpstr>
      <vt:lpstr>Fungi Structure</vt:lpstr>
      <vt:lpstr>Fungus Reproduction</vt:lpstr>
      <vt:lpstr>Classification of Fungi</vt:lpstr>
      <vt:lpstr>The Common Molds: Zygomycetes</vt:lpstr>
      <vt:lpstr>The Sac Fungi: Ascomycetes</vt:lpstr>
      <vt:lpstr>The Club Fungi: Basidiomycetes</vt:lpstr>
      <vt:lpstr>Imperfect Fungi: </vt:lpstr>
      <vt:lpstr>Fungus live symbiotically: Lichens</vt:lpstr>
      <vt:lpstr>Fungus live symbiotically: Mycorrhizae</vt:lpstr>
      <vt:lpstr>PowerPoint Presentation</vt:lpstr>
      <vt:lpstr>Compare and Contrast Fungi             and Plants</vt:lpstr>
      <vt:lpstr>Compare and Contrast Fungi and Protists</vt:lpstr>
      <vt:lpstr>Compare and Contrast Fungi and Animals</vt:lpstr>
      <vt:lpstr>Classification and Diversity of Life</vt:lpstr>
      <vt:lpstr>Nonvascular Plants</vt:lpstr>
      <vt:lpstr>Review: vascular tissue and osmosis</vt:lpstr>
      <vt:lpstr>Nonvascular Plants</vt:lpstr>
      <vt:lpstr>Nonvascular Plants</vt:lpstr>
      <vt:lpstr>Mosses reproduce sexually</vt:lpstr>
      <vt:lpstr>PowerPoint Presentation</vt:lpstr>
      <vt:lpstr>Nonvascular plants</vt:lpstr>
      <vt:lpstr>Nonvascular Plants</vt:lpstr>
      <vt:lpstr>Vascular plants evolve from nonvascular plants</vt:lpstr>
      <vt:lpstr>Vascular Plants</vt:lpstr>
      <vt:lpstr>PowerPoint Presentation</vt:lpstr>
      <vt:lpstr>Vascular Tissue</vt:lpstr>
      <vt:lpstr>PowerPoint Presentation</vt:lpstr>
      <vt:lpstr>Classification and Diversity of Life</vt:lpstr>
      <vt:lpstr>Seed Plants evolve from seedless vascular plants</vt:lpstr>
      <vt:lpstr>Seed Plants</vt:lpstr>
      <vt:lpstr>Seed Plants</vt:lpstr>
      <vt:lpstr>Gymnosperms-Cone Bearers</vt:lpstr>
      <vt:lpstr>Gymnosperms-Cone Bearers</vt:lpstr>
      <vt:lpstr>Gymnosperms-Cone Bearers</vt:lpstr>
      <vt:lpstr>Gymnosperms-Cone Bearers</vt:lpstr>
      <vt:lpstr>PowerPoint Presentation</vt:lpstr>
      <vt:lpstr>Gymnosperm Life Cycle</vt:lpstr>
      <vt:lpstr>Angiosperms (Flowering Plants) evolved from Seed Plants</vt:lpstr>
      <vt:lpstr>Angiosperms-Flowering Plants</vt:lpstr>
      <vt:lpstr>Angiosperms-Flowering Plants</vt:lpstr>
      <vt:lpstr>Organizing angiosperms</vt:lpstr>
      <vt:lpstr>Life cycle of angiosperms</vt:lpstr>
      <vt:lpstr>PowerPoint Presentation</vt:lpstr>
      <vt:lpstr>Classification and Diversity of Life</vt:lpstr>
      <vt:lpstr>Parts of seed plants: function     </vt:lpstr>
      <vt:lpstr>Function of Roots</vt:lpstr>
      <vt:lpstr>Function of Stems</vt:lpstr>
      <vt:lpstr>Function of Leaves</vt:lpstr>
      <vt:lpstr>Flower Function</vt:lpstr>
      <vt:lpstr>Flower Function</vt:lpstr>
      <vt:lpstr>Parts of seed plants: structure     </vt:lpstr>
      <vt:lpstr>Structure of Roots</vt:lpstr>
      <vt:lpstr>Root Structure and Growth</vt:lpstr>
      <vt:lpstr>Root Structure</vt:lpstr>
      <vt:lpstr>Casparian Strip and Root Pressure</vt:lpstr>
      <vt:lpstr>Root Structure</vt:lpstr>
      <vt:lpstr>PowerPoint Presentation</vt:lpstr>
      <vt:lpstr>Stem Structure</vt:lpstr>
      <vt:lpstr>Stem Structure: Vascular Tissue</vt:lpstr>
      <vt:lpstr>Primary Stem Growth</vt:lpstr>
      <vt:lpstr>Secondary Stem Growth</vt:lpstr>
      <vt:lpstr>Stem Structure</vt:lpstr>
      <vt:lpstr>Stem Structure</vt:lpstr>
      <vt:lpstr>Leaf Structure</vt:lpstr>
      <vt:lpstr>Leaf Structure</vt:lpstr>
      <vt:lpstr>Leaf Structure</vt:lpstr>
      <vt:lpstr>Leaf Structure</vt:lpstr>
      <vt:lpstr>Flower Structure</vt:lpstr>
      <vt:lpstr>PowerPoint Presentation</vt:lpstr>
      <vt:lpstr>Classification and Diversity of Life</vt:lpstr>
      <vt:lpstr>3 Plant Tissue System</vt:lpstr>
      <vt:lpstr>Dermal Tissue</vt:lpstr>
      <vt:lpstr>PowerPoint Presentation</vt:lpstr>
      <vt:lpstr>Vascular Tissue</vt:lpstr>
      <vt:lpstr>PowerPoint Presentation</vt:lpstr>
      <vt:lpstr>Ground Tissue</vt:lpstr>
      <vt:lpstr>Classification and Diversity of Life</vt:lpstr>
      <vt:lpstr>Body Symmetry of organisms</vt:lpstr>
      <vt:lpstr>Classification and Diversity of Life</vt:lpstr>
      <vt:lpstr>Medical Importance of Viruses</vt:lpstr>
      <vt:lpstr>Medical Importance of Viruses</vt:lpstr>
      <vt:lpstr>Economic Importance of Viruses</vt:lpstr>
      <vt:lpstr>Importance of Bacteria in our lives</vt:lpstr>
      <vt:lpstr>PowerPoint Presentation</vt:lpstr>
      <vt:lpstr>Economic Importance of Bacteria</vt:lpstr>
      <vt:lpstr>Medical Importance of Bacteria</vt:lpstr>
      <vt:lpstr>Economic Importance of Protists</vt:lpstr>
      <vt:lpstr>Medical Importance of Protists</vt:lpstr>
      <vt:lpstr>Economic Importance of Fungi</vt:lpstr>
      <vt:lpstr>Medical Importance of Fungi</vt:lpstr>
      <vt:lpstr>PowerPoint Presentation</vt:lpstr>
      <vt:lpstr>Economic Importance in Plants</vt:lpstr>
      <vt:lpstr>Medical Importance of Plants</vt:lpstr>
      <vt:lpstr>Classification and Diversity of Life</vt:lpstr>
    </vt:vector>
  </TitlesOfParts>
  <Company>fps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and Diversity of Life</dc:title>
  <dc:creator>Carol Koenig</dc:creator>
  <cp:lastModifiedBy>Carol Koenig</cp:lastModifiedBy>
  <cp:revision>4</cp:revision>
  <dcterms:created xsi:type="dcterms:W3CDTF">2012-03-24T23:05:44Z</dcterms:created>
  <dcterms:modified xsi:type="dcterms:W3CDTF">2012-03-24T23:43:41Z</dcterms:modified>
</cp:coreProperties>
</file>